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41" r:id="rId18"/>
    <p:sldId id="273" r:id="rId19"/>
    <p:sldId id="282" r:id="rId20"/>
    <p:sldId id="274" r:id="rId21"/>
    <p:sldId id="275" r:id="rId22"/>
    <p:sldId id="276" r:id="rId23"/>
    <p:sldId id="283" r:id="rId24"/>
    <p:sldId id="278" r:id="rId25"/>
    <p:sldId id="280" r:id="rId26"/>
    <p:sldId id="284" r:id="rId27"/>
    <p:sldId id="285" r:id="rId28"/>
    <p:sldId id="286" r:id="rId29"/>
    <p:sldId id="287" r:id="rId30"/>
    <p:sldId id="288" r:id="rId31"/>
    <p:sldId id="289" r:id="rId32"/>
    <p:sldId id="291" r:id="rId33"/>
    <p:sldId id="292" r:id="rId34"/>
    <p:sldId id="293" r:id="rId35"/>
    <p:sldId id="294" r:id="rId36"/>
    <p:sldId id="296" r:id="rId37"/>
    <p:sldId id="297" r:id="rId38"/>
    <p:sldId id="298" r:id="rId39"/>
    <p:sldId id="299" r:id="rId40"/>
    <p:sldId id="300" r:id="rId41"/>
    <p:sldId id="301" r:id="rId42"/>
    <p:sldId id="302" r:id="rId43"/>
    <p:sldId id="303" r:id="rId44"/>
    <p:sldId id="320" r:id="rId45"/>
    <p:sldId id="304" r:id="rId46"/>
    <p:sldId id="305" r:id="rId47"/>
    <p:sldId id="308" r:id="rId48"/>
    <p:sldId id="306" r:id="rId49"/>
    <p:sldId id="307" r:id="rId50"/>
    <p:sldId id="309" r:id="rId51"/>
    <p:sldId id="311" r:id="rId52"/>
    <p:sldId id="310" r:id="rId53"/>
    <p:sldId id="312" r:id="rId54"/>
    <p:sldId id="314" r:id="rId55"/>
    <p:sldId id="313" r:id="rId56"/>
    <p:sldId id="315" r:id="rId57"/>
    <p:sldId id="316" r:id="rId58"/>
    <p:sldId id="317" r:id="rId59"/>
    <p:sldId id="318" r:id="rId60"/>
    <p:sldId id="321" r:id="rId61"/>
    <p:sldId id="322" r:id="rId62"/>
    <p:sldId id="323" r:id="rId63"/>
    <p:sldId id="324" r:id="rId64"/>
    <p:sldId id="325" r:id="rId65"/>
    <p:sldId id="328" r:id="rId66"/>
    <p:sldId id="327" r:id="rId67"/>
    <p:sldId id="329" r:id="rId68"/>
    <p:sldId id="332" r:id="rId69"/>
    <p:sldId id="333" r:id="rId70"/>
    <p:sldId id="334" r:id="rId71"/>
    <p:sldId id="336" r:id="rId72"/>
    <p:sldId id="337" r:id="rId73"/>
    <p:sldId id="338" r:id="rId74"/>
    <p:sldId id="339" r:id="rId7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2AD"/>
    <a:srgbClr val="ECF9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331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5FC06-1A6E-4502-A5BB-94C22452CF55}" type="datetimeFigureOut">
              <a:rPr lang="it-IT" smtClean="0"/>
              <a:pPr/>
              <a:t>14/07/2012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7E185-41C8-424B-AA55-DE9D9581922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27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01076791-3BBF-4B7B-BDE1-6A576A1AD2AE}" type="slidenum">
              <a:rPr lang="it-IT" smtClean="0"/>
              <a:pPr>
                <a:defRPr/>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48</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49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50</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51</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52</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53</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54</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55</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56</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57</a:t>
            </a:fld>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58</a:t>
            </a:fld>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59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a:t>
            </a:fld>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60</a:t>
            </a:fld>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61</a:t>
            </a:fld>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62</a:t>
            </a:fld>
            <a:endParaRPr 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63</a:t>
            </a:fld>
            <a:endParaRPr 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64</a:t>
            </a:fld>
            <a:endParaRPr 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65</a:t>
            </a:fld>
            <a:endParaRPr 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66</a:t>
            </a:fld>
            <a:endParaRPr 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67</a:t>
            </a:fld>
            <a:endParaRPr 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68</a:t>
            </a:fld>
            <a:endParaRPr 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69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a:t>
            </a:fld>
            <a:endParaRPr 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70</a:t>
            </a:fld>
            <a:endParaRPr 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71</a:t>
            </a:fld>
            <a:endParaRPr 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72</a:t>
            </a:fld>
            <a:endParaRPr 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73</a:t>
            </a:fld>
            <a:endParaRPr 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74</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E37E185-41C8-424B-AA55-DE9D9581922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3128FF-D777-4FF9-8B31-3E5414D0BCB7}" type="datetime1">
              <a:rPr lang="it-IT" smtClean="0"/>
              <a:pPr/>
              <a:t>14/07/2012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22FA61-AE75-4773-BDD3-BCD54C228F52}" type="datetime1">
              <a:rPr lang="it-IT" smtClean="0"/>
              <a:pPr/>
              <a:t>14/07/2012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28FD22-B402-4B5C-A53B-FEB05EFA2045}" type="datetime1">
              <a:rPr lang="it-IT" smtClean="0"/>
              <a:pPr/>
              <a:t>14/07/2012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AEC6DD-3619-4EFE-8161-DE60A54F9556}" type="datetime1">
              <a:rPr lang="it-IT" smtClean="0"/>
              <a:pPr/>
              <a:t>14/07/2012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15D018E-99D8-419B-9672-F7D30A263365}" type="datetime1">
              <a:rPr lang="it-IT" smtClean="0"/>
              <a:pPr/>
              <a:t>14/07/2012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E781892-4737-4572-88EA-646D15561D42}" type="datetime1">
              <a:rPr lang="it-IT" smtClean="0"/>
              <a:pPr/>
              <a:t>14/07/2012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02BEAA3-3BCA-43DB-9708-76C9A8EFAF75}" type="datetime1">
              <a:rPr lang="it-IT" smtClean="0"/>
              <a:pPr/>
              <a:t>14/07/2012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0EC4BB4-3F09-4A8D-B45B-5A05DBD90A26}" type="datetime1">
              <a:rPr lang="it-IT" smtClean="0"/>
              <a:pPr/>
              <a:t>14/07/2012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0F718C-4D2B-42EB-89E1-B2A34184F1FD}" type="datetime1">
              <a:rPr lang="it-IT" smtClean="0"/>
              <a:pPr/>
              <a:t>14/07/2012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014A32D-D035-4C7B-A5F0-B52CE4C431CD}" type="datetime1">
              <a:rPr lang="it-IT" smtClean="0"/>
              <a:pPr/>
              <a:t>14/07/2012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91CA39-32B5-495E-8E30-5A1F99C8CCC6}" type="datetime1">
              <a:rPr lang="it-IT" smtClean="0"/>
              <a:pPr/>
              <a:t>14/07/2012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A9BEA0D-6E29-4728-81EC-D1B2AE6E5CB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5ED4A-9A62-4EB1-8D45-1764265A7F83}" type="datetime1">
              <a:rPr lang="it-IT" smtClean="0"/>
              <a:pPr/>
              <a:t>14/07/2012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BEA0D-6E29-4728-81EC-D1B2AE6E5CB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it.wikipedia.org/wiki/File:Rosas_2.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zancleweb.files.wordpress.com/2011/03/prostituzione.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hyperlink" Target="//upload.wikimedia.org/wikipedia/commons/6/6a/Richard_v._Krafft-Ebing_.jp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upload.wikimedia.org/wikipedia/commons/0/08/A_Letter_from_Freud_to_a_mother_of_a_homosexual_-_1935_-_1.jpg"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hyperlink" Target="//upload.wikimedia.org/wikipedia/commons/a/a9/A_Letter_from_Freud_to_a_mother_of_a_homosexual_-_1935_-_2.jpg" TargetMode="Externa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upload.wikimedia.org/wikipedia/commons/e/e7/Lombroso_1.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9dejulio_corrientes.jpg"/>
          <p:cNvPicPr>
            <a:picLocks noChangeAspect="1"/>
          </p:cNvPicPr>
          <p:nvPr/>
        </p:nvPicPr>
        <p:blipFill>
          <a:blip r:embed="rId3" cstate="print"/>
          <a:stretch>
            <a:fillRect/>
          </a:stretch>
        </p:blipFill>
        <p:spPr>
          <a:xfrm>
            <a:off x="0" y="0"/>
            <a:ext cx="9144000" cy="6858000"/>
          </a:xfrm>
          <a:prstGeom prst="rect">
            <a:avLst/>
          </a:prstGeom>
        </p:spPr>
      </p:pic>
      <p:sp>
        <p:nvSpPr>
          <p:cNvPr id="2" name="Titolo 1"/>
          <p:cNvSpPr>
            <a:spLocks noGrp="1"/>
          </p:cNvSpPr>
          <p:nvPr>
            <p:ph type="ctrTitle"/>
          </p:nvPr>
        </p:nvSpPr>
        <p:spPr>
          <a:xfrm>
            <a:off x="35496" y="332656"/>
            <a:ext cx="4680520" cy="1872208"/>
          </a:xfrm>
        </p:spPr>
        <p:txBody>
          <a:bodyPr>
            <a:noAutofit/>
          </a:bodyPr>
          <a:lstStyle/>
          <a:p>
            <a:pPr>
              <a:lnSpc>
                <a:spcPct val="150000"/>
              </a:lnSpc>
              <a:spcBef>
                <a:spcPts val="600"/>
              </a:spcBef>
              <a:spcAft>
                <a:spcPts val="600"/>
              </a:spcAft>
            </a:pPr>
            <a:r>
              <a:rPr lang="it-IT" sz="5400" spc="120" dirty="0" smtClean="0">
                <a:solidFill>
                  <a:schemeClr val="bg1"/>
                </a:solidFill>
              </a:rPr>
              <a:t>MATRIMONIO</a:t>
            </a:r>
            <a:r>
              <a:rPr lang="it-IT" sz="5400" dirty="0">
                <a:solidFill>
                  <a:schemeClr val="bg1"/>
                </a:solidFill>
              </a:rPr>
              <a:t/>
            </a:r>
            <a:br>
              <a:rPr lang="it-IT" sz="5400" dirty="0">
                <a:solidFill>
                  <a:schemeClr val="bg1"/>
                </a:solidFill>
              </a:rPr>
            </a:br>
            <a:r>
              <a:rPr lang="it-IT" sz="5400" dirty="0" smtClean="0">
                <a:solidFill>
                  <a:schemeClr val="bg1"/>
                </a:solidFill>
              </a:rPr>
              <a:t>IGUALITARIO</a:t>
            </a:r>
            <a:endParaRPr lang="it-IT" sz="5400" dirty="0">
              <a:solidFill>
                <a:schemeClr val="bg1"/>
              </a:solidFill>
            </a:endParaRPr>
          </a:p>
        </p:txBody>
      </p:sp>
      <p:sp>
        <p:nvSpPr>
          <p:cNvPr id="3" name="Sottotitolo 2"/>
          <p:cNvSpPr>
            <a:spLocks noGrp="1"/>
          </p:cNvSpPr>
          <p:nvPr>
            <p:ph type="subTitle" idx="1"/>
          </p:nvPr>
        </p:nvSpPr>
        <p:spPr>
          <a:xfrm>
            <a:off x="5148064" y="476672"/>
            <a:ext cx="3960440" cy="1752600"/>
          </a:xfrm>
        </p:spPr>
        <p:txBody>
          <a:bodyPr/>
          <a:lstStyle/>
          <a:p>
            <a:r>
              <a:rPr lang="it-IT" dirty="0" smtClean="0">
                <a:solidFill>
                  <a:srgbClr val="FFC000"/>
                </a:solidFill>
                <a:latin typeface="Monotype Corsiva" pitchFamily="66" charset="0"/>
              </a:rPr>
              <a:t>MARIA GABRIELA SARTORI</a:t>
            </a:r>
          </a:p>
          <a:p>
            <a:r>
              <a:rPr lang="it-IT" dirty="0" smtClean="0">
                <a:solidFill>
                  <a:srgbClr val="FFC000"/>
                </a:solidFill>
                <a:latin typeface="Monotype Corsiva" pitchFamily="66" charset="0"/>
              </a:rPr>
              <a:t>A.P.\A. 2012</a:t>
            </a:r>
            <a:endParaRPr lang="it-IT" dirty="0">
              <a:solidFill>
                <a:srgbClr val="FFC000"/>
              </a:solidFill>
              <a:latin typeface="Monotype Corsiva" pitchFamily="66" charset="0"/>
            </a:endParaRPr>
          </a:p>
        </p:txBody>
      </p:sp>
      <p:sp>
        <p:nvSpPr>
          <p:cNvPr id="6" name="Segnaposto numero diapositiva 5"/>
          <p:cNvSpPr>
            <a:spLocks noGrp="1"/>
          </p:cNvSpPr>
          <p:nvPr>
            <p:ph type="sldNum" sz="quarter" idx="12"/>
          </p:nvPr>
        </p:nvSpPr>
        <p:spPr/>
        <p:txBody>
          <a:bodyPr/>
          <a:lstStyle/>
          <a:p>
            <a:fld id="{2A9BEA0D-6E29-4728-81EC-D1B2AE6E5CB2}" type="slidenum">
              <a:rPr lang="it-IT" smtClean="0"/>
              <a:pPr/>
              <a:t>1</a:t>
            </a:fld>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Ley</a:t>
            </a:r>
            <a:r>
              <a:rPr lang="it-IT" dirty="0" smtClean="0"/>
              <a:t> de </a:t>
            </a:r>
            <a:r>
              <a:rPr lang="it-IT" dirty="0" err="1" smtClean="0"/>
              <a:t>las</a:t>
            </a:r>
            <a:r>
              <a:rPr lang="it-IT" dirty="0" smtClean="0"/>
              <a:t> XII </a:t>
            </a:r>
            <a:r>
              <a:rPr lang="it-IT" dirty="0" err="1" smtClean="0"/>
              <a:t>Tablas-</a:t>
            </a:r>
            <a:r>
              <a:rPr lang="it-IT" dirty="0" smtClean="0"/>
              <a:t> 451 a.c.</a:t>
            </a:r>
          </a:p>
        </p:txBody>
      </p:sp>
      <p:sp>
        <p:nvSpPr>
          <p:cNvPr id="3" name="Segnaposto contenuto 2"/>
          <p:cNvSpPr>
            <a:spLocks noGrp="1"/>
          </p:cNvSpPr>
          <p:nvPr>
            <p:ph idx="1"/>
          </p:nvPr>
        </p:nvSpPr>
        <p:spPr/>
        <p:txBody>
          <a:bodyPr>
            <a:normAutofit/>
          </a:bodyPr>
          <a:lstStyle/>
          <a:p>
            <a:pPr indent="0">
              <a:buNone/>
            </a:pPr>
            <a:r>
              <a:rPr lang="es-AR" dirty="0" smtClean="0"/>
              <a:t>Como institución jurídica deriva del Derecho Romano; los hijos tendrán un padre legítimo al cual estarán  sometidos hasta la plena capacidad legal, como la mujer lo será del padre y luego del esposo. La función principal es aquella de procrear, educar y socializar a los hijos.</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Ley</a:t>
            </a:r>
            <a:r>
              <a:rPr lang="it-IT" dirty="0" smtClean="0"/>
              <a:t> de </a:t>
            </a:r>
            <a:r>
              <a:rPr lang="it-IT" dirty="0" err="1" smtClean="0"/>
              <a:t>las</a:t>
            </a:r>
            <a:r>
              <a:rPr lang="it-IT" dirty="0" smtClean="0"/>
              <a:t> XII </a:t>
            </a:r>
            <a:r>
              <a:rPr lang="it-IT" dirty="0" err="1" smtClean="0"/>
              <a:t>Tablas-</a:t>
            </a:r>
            <a:r>
              <a:rPr lang="it-IT" dirty="0" smtClean="0"/>
              <a:t> 451 a.c.</a:t>
            </a:r>
            <a:endParaRPr lang="it-IT" dirty="0"/>
          </a:p>
        </p:txBody>
      </p:sp>
      <p:sp>
        <p:nvSpPr>
          <p:cNvPr id="3" name="Segnaposto contenuto 2"/>
          <p:cNvSpPr>
            <a:spLocks noGrp="1"/>
          </p:cNvSpPr>
          <p:nvPr>
            <p:ph idx="1"/>
          </p:nvPr>
        </p:nvSpPr>
        <p:spPr/>
        <p:txBody>
          <a:bodyPr>
            <a:normAutofit fontScale="85000" lnSpcReduction="10000"/>
          </a:bodyPr>
          <a:lstStyle/>
          <a:p>
            <a:pPr indent="0">
              <a:buNone/>
            </a:pPr>
            <a:r>
              <a:rPr lang="es-AR" dirty="0" smtClean="0"/>
              <a:t>El antiguo derecho romano obligaba a la </a:t>
            </a:r>
            <a:r>
              <a:rPr lang="es-AR" b="1" dirty="0" smtClean="0"/>
              <a:t>monogamia</a:t>
            </a:r>
            <a:r>
              <a:rPr lang="es-AR" dirty="0" smtClean="0"/>
              <a:t>, pero aceptaba contemporáneamente la:</a:t>
            </a:r>
          </a:p>
          <a:p>
            <a:r>
              <a:rPr lang="es-AR" dirty="0" smtClean="0"/>
              <a:t>prostitución</a:t>
            </a:r>
          </a:p>
          <a:p>
            <a:r>
              <a:rPr lang="es-AR" dirty="0" smtClean="0"/>
              <a:t>concubinato</a:t>
            </a:r>
          </a:p>
          <a:p>
            <a:r>
              <a:rPr lang="es-AR" dirty="0" smtClean="0"/>
              <a:t>el sexo extra-conyugal</a:t>
            </a:r>
          </a:p>
          <a:p>
            <a:r>
              <a:rPr lang="es-AR" dirty="0" smtClean="0"/>
              <a:t>sexo homosexual</a:t>
            </a:r>
          </a:p>
          <a:p>
            <a:r>
              <a:rPr lang="es-AR" dirty="0" smtClean="0"/>
              <a:t>sexo practicado entre patricios con esclavos/as. </a:t>
            </a:r>
            <a:endParaRPr lang="it-IT" dirty="0" smtClean="0"/>
          </a:p>
          <a:p>
            <a:pPr indent="0">
              <a:lnSpc>
                <a:spcPts val="3240"/>
              </a:lnSpc>
              <a:spcBef>
                <a:spcPts val="1200"/>
              </a:spcBef>
              <a:buNone/>
            </a:pPr>
            <a:r>
              <a:rPr lang="es-AR" dirty="0" smtClean="0"/>
              <a:t>Pero eran solo “</a:t>
            </a:r>
            <a:r>
              <a:rPr lang="es-AR" i="1" dirty="0" err="1" smtClean="0"/>
              <a:t>justae</a:t>
            </a:r>
            <a:r>
              <a:rPr lang="es-AR" i="1" dirty="0" smtClean="0"/>
              <a:t> </a:t>
            </a:r>
            <a:r>
              <a:rPr lang="es-AR" i="1" dirty="0" err="1" smtClean="0"/>
              <a:t>nuptiae</a:t>
            </a:r>
            <a:r>
              <a:rPr lang="es-AR" dirty="0" smtClean="0"/>
              <a:t>” aquellas entre ciudadanos/as  romanos, siendo ilegítimos todos los hijos nacidos fuera de ellas.</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722314"/>
          </a:xfrm>
        </p:spPr>
        <p:txBody>
          <a:bodyPr>
            <a:normAutofit fontScale="90000"/>
          </a:bodyPr>
          <a:lstStyle/>
          <a:p>
            <a:r>
              <a:rPr lang="es-AR" dirty="0" smtClean="0"/>
              <a:t>El </a:t>
            </a:r>
            <a:r>
              <a:rPr lang="es-AR" b="1" dirty="0" smtClean="0"/>
              <a:t>adulterio</a:t>
            </a:r>
            <a:r>
              <a:rPr lang="es-AR" dirty="0" smtClean="0"/>
              <a:t> será un delito diferente, si lo realiza un </a:t>
            </a:r>
            <a:r>
              <a:rPr lang="es-AR" b="1" dirty="0" smtClean="0"/>
              <a:t>hombre</a:t>
            </a:r>
            <a:r>
              <a:rPr lang="es-AR" dirty="0" smtClean="0"/>
              <a:t> o una </a:t>
            </a:r>
            <a:r>
              <a:rPr lang="es-AR" b="1" dirty="0" smtClean="0"/>
              <a:t>mujer</a:t>
            </a:r>
            <a:r>
              <a:rPr lang="es-AR" dirty="0" smtClean="0"/>
              <a:t>, en las </a:t>
            </a:r>
            <a:r>
              <a:rPr lang="es-AR" b="1" dirty="0" smtClean="0"/>
              <a:t>tres religiones monoteístas </a:t>
            </a:r>
            <a:r>
              <a:rPr lang="es-AR" dirty="0" smtClean="0"/>
              <a:t>y </a:t>
            </a:r>
            <a:r>
              <a:rPr lang="es-AR" b="1" dirty="0" smtClean="0"/>
              <a:t>patriarcales</a:t>
            </a:r>
            <a:endParaRPr lang="it-IT" b="1" dirty="0"/>
          </a:p>
        </p:txBody>
      </p:sp>
      <p:sp>
        <p:nvSpPr>
          <p:cNvPr id="3" name="Segnaposto contenuto 2"/>
          <p:cNvSpPr>
            <a:spLocks noGrp="1"/>
          </p:cNvSpPr>
          <p:nvPr>
            <p:ph idx="1"/>
          </p:nvPr>
        </p:nvSpPr>
        <p:spPr>
          <a:xfrm>
            <a:off x="1969368" y="3429000"/>
            <a:ext cx="2962672" cy="2697163"/>
          </a:xfrm>
        </p:spPr>
        <p:txBody>
          <a:bodyPr>
            <a:normAutofit fontScale="85000" lnSpcReduction="10000"/>
          </a:bodyPr>
          <a:lstStyle/>
          <a:p>
            <a:pPr>
              <a:lnSpc>
                <a:spcPct val="200000"/>
              </a:lnSpc>
            </a:pPr>
            <a:r>
              <a:rPr lang="it-IT" dirty="0" err="1" smtClean="0"/>
              <a:t>Judaísmo</a:t>
            </a:r>
            <a:endParaRPr lang="it-IT" dirty="0" smtClean="0"/>
          </a:p>
          <a:p>
            <a:pPr>
              <a:lnSpc>
                <a:spcPct val="200000"/>
              </a:lnSpc>
            </a:pPr>
            <a:r>
              <a:rPr lang="it-IT" dirty="0" err="1" smtClean="0"/>
              <a:t>Cristianismo</a:t>
            </a:r>
            <a:endParaRPr lang="it-IT" dirty="0" smtClean="0"/>
          </a:p>
          <a:p>
            <a:pPr>
              <a:lnSpc>
                <a:spcPct val="200000"/>
              </a:lnSpc>
            </a:pPr>
            <a:r>
              <a:rPr lang="it-IT" dirty="0" smtClean="0"/>
              <a:t>Islam</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12</a:t>
            </a:fld>
            <a:endParaRPr lang="it-IT"/>
          </a:p>
        </p:txBody>
      </p:sp>
      <p:pic>
        <p:nvPicPr>
          <p:cNvPr id="6" name="Immagine 5" descr="tres monos.png"/>
          <p:cNvPicPr>
            <a:picLocks noChangeAspect="1"/>
          </p:cNvPicPr>
          <p:nvPr/>
        </p:nvPicPr>
        <p:blipFill>
          <a:blip r:embed="rId3" cstate="print"/>
          <a:stretch>
            <a:fillRect/>
          </a:stretch>
        </p:blipFill>
        <p:spPr>
          <a:xfrm>
            <a:off x="4666828" y="3429000"/>
            <a:ext cx="2857500" cy="3009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worldreligion.png"/>
          <p:cNvPicPr>
            <a:picLocks noGrp="1" noChangeAspect="1"/>
          </p:cNvPicPr>
          <p:nvPr>
            <p:ph idx="1"/>
          </p:nvPr>
        </p:nvPicPr>
        <p:blipFill>
          <a:blip r:embed="rId3" cstate="print"/>
          <a:stretch>
            <a:fillRect/>
          </a:stretch>
        </p:blipFill>
        <p:spPr>
          <a:xfrm>
            <a:off x="-46522" y="-27384"/>
            <a:ext cx="9875106" cy="6885384"/>
          </a:xfrm>
        </p:spPr>
      </p:pic>
      <p:sp>
        <p:nvSpPr>
          <p:cNvPr id="4" name="Segnaposto numero diapositiva 3"/>
          <p:cNvSpPr>
            <a:spLocks noGrp="1"/>
          </p:cNvSpPr>
          <p:nvPr>
            <p:ph type="sldNum" sz="quarter" idx="12"/>
          </p:nvPr>
        </p:nvSpPr>
        <p:spPr/>
        <p:txBody>
          <a:bodyPr/>
          <a:lstStyle/>
          <a:p>
            <a:fld id="{2A9BEA0D-6E29-4728-81EC-D1B2AE6E5CB2}"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a:bodyPr>
          <a:lstStyle/>
          <a:p>
            <a:r>
              <a:rPr lang="es-AR" dirty="0" smtClean="0"/>
              <a:t>Formas principales de Matrimonio</a:t>
            </a:r>
            <a:endParaRPr lang="it-IT" dirty="0"/>
          </a:p>
        </p:txBody>
      </p:sp>
      <p:sp>
        <p:nvSpPr>
          <p:cNvPr id="3" name="Segnaposto contenuto 2"/>
          <p:cNvSpPr>
            <a:spLocks noGrp="1"/>
          </p:cNvSpPr>
          <p:nvPr>
            <p:ph idx="1"/>
          </p:nvPr>
        </p:nvSpPr>
        <p:spPr/>
        <p:txBody>
          <a:bodyPr>
            <a:normAutofit fontScale="85000" lnSpcReduction="10000"/>
          </a:bodyPr>
          <a:lstStyle/>
          <a:p>
            <a:pPr indent="0">
              <a:lnSpc>
                <a:spcPct val="200000"/>
              </a:lnSpc>
            </a:pPr>
            <a:r>
              <a:rPr lang="es-AR" dirty="0" smtClean="0"/>
              <a:t>Poliandria</a:t>
            </a:r>
          </a:p>
          <a:p>
            <a:pPr indent="0">
              <a:lnSpc>
                <a:spcPct val="200000"/>
              </a:lnSpc>
            </a:pPr>
            <a:r>
              <a:rPr lang="es-AR" dirty="0" smtClean="0"/>
              <a:t>Endogamia-exogamia</a:t>
            </a:r>
          </a:p>
          <a:p>
            <a:pPr indent="0">
              <a:lnSpc>
                <a:spcPct val="200000"/>
              </a:lnSpc>
            </a:pPr>
            <a:r>
              <a:rPr lang="es-AR" dirty="0" smtClean="0"/>
              <a:t>Monogamia –poligamia</a:t>
            </a:r>
          </a:p>
          <a:p>
            <a:pPr indent="0">
              <a:lnSpc>
                <a:spcPct val="200000"/>
              </a:lnSpc>
            </a:pPr>
            <a:r>
              <a:rPr lang="es-AR" dirty="0" smtClean="0"/>
              <a:t>Matrimonio </a:t>
            </a:r>
            <a:r>
              <a:rPr lang="es-AR" dirty="0" err="1" smtClean="0"/>
              <a:t>sororale</a:t>
            </a:r>
            <a:r>
              <a:rPr lang="es-AR" dirty="0" smtClean="0"/>
              <a:t> - levirato</a:t>
            </a:r>
          </a:p>
          <a:p>
            <a:pPr indent="0">
              <a:lnSpc>
                <a:spcPct val="200000"/>
              </a:lnSpc>
            </a:pPr>
            <a:r>
              <a:rPr lang="es-AR" dirty="0" smtClean="0"/>
              <a:t>Matrimonio </a:t>
            </a:r>
            <a:r>
              <a:rPr lang="es-AR" dirty="0" err="1" smtClean="0"/>
              <a:t>morganatico</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Poliandria</a:t>
            </a:r>
            <a:endParaRPr lang="it-IT" dirty="0"/>
          </a:p>
        </p:txBody>
      </p:sp>
      <p:sp>
        <p:nvSpPr>
          <p:cNvPr id="3" name="Segnaposto contenuto 2"/>
          <p:cNvSpPr>
            <a:spLocks noGrp="1"/>
          </p:cNvSpPr>
          <p:nvPr>
            <p:ph idx="1"/>
          </p:nvPr>
        </p:nvSpPr>
        <p:spPr/>
        <p:txBody>
          <a:bodyPr>
            <a:normAutofit fontScale="92500" lnSpcReduction="20000"/>
          </a:bodyPr>
          <a:lstStyle/>
          <a:p>
            <a:pPr indent="0">
              <a:buNone/>
            </a:pPr>
            <a:r>
              <a:rPr lang="es-AR" dirty="0" smtClean="0"/>
              <a:t>del griego </a:t>
            </a:r>
            <a:r>
              <a:rPr lang="es-AR" i="1" dirty="0" err="1" smtClean="0"/>
              <a:t>polys</a:t>
            </a:r>
            <a:r>
              <a:rPr lang="es-AR" dirty="0" smtClean="0"/>
              <a:t> muchos/varios y </a:t>
            </a:r>
            <a:r>
              <a:rPr lang="es-AR" i="1" dirty="0" err="1" smtClean="0"/>
              <a:t>anér</a:t>
            </a:r>
            <a:r>
              <a:rPr lang="es-AR" dirty="0" smtClean="0"/>
              <a:t>, (</a:t>
            </a:r>
            <a:r>
              <a:rPr lang="es-AR" dirty="0" err="1" smtClean="0"/>
              <a:t>gent</a:t>
            </a:r>
            <a:r>
              <a:rPr lang="es-AR" dirty="0" smtClean="0"/>
              <a:t>.) </a:t>
            </a:r>
            <a:r>
              <a:rPr lang="es-AR" i="1" dirty="0" err="1" smtClean="0"/>
              <a:t>andròs</a:t>
            </a:r>
            <a:r>
              <a:rPr lang="es-AR" dirty="0" smtClean="0"/>
              <a:t> , hombres.</a:t>
            </a:r>
          </a:p>
          <a:p>
            <a:pPr indent="0">
              <a:buNone/>
            </a:pPr>
            <a:r>
              <a:rPr lang="es-AR" dirty="0" smtClean="0"/>
              <a:t>Es el matrimonio de una mujer con varios hombres.</a:t>
            </a:r>
          </a:p>
          <a:p>
            <a:pPr indent="0">
              <a:buNone/>
            </a:pPr>
            <a:r>
              <a:rPr lang="es-AR" dirty="0" smtClean="0"/>
              <a:t>Si éstos son hermanos del marido        fraterna poliandria (parecida al levirato).</a:t>
            </a:r>
          </a:p>
          <a:p>
            <a:pPr indent="0">
              <a:buNone/>
            </a:pPr>
            <a:r>
              <a:rPr lang="es-AR" dirty="0" smtClean="0"/>
              <a:t>Existe la </a:t>
            </a:r>
            <a:r>
              <a:rPr lang="es-AR" b="1" dirty="0" smtClean="0"/>
              <a:t>propiedad común de la tierra</a:t>
            </a:r>
            <a:r>
              <a:rPr lang="es-AR" dirty="0" smtClean="0"/>
              <a:t>. Corresponde al derecho matriarcal, pero no solo a éste.</a:t>
            </a:r>
          </a:p>
          <a:p>
            <a:pPr indent="0">
              <a:buNone/>
            </a:pPr>
            <a:r>
              <a:rPr lang="es-AR" dirty="0" smtClean="0"/>
              <a:t>Siempre es </a:t>
            </a:r>
            <a:r>
              <a:rPr lang="es-AR" b="1" dirty="0" smtClean="0">
                <a:solidFill>
                  <a:schemeClr val="accent2"/>
                </a:solidFill>
              </a:rPr>
              <a:t>matrilineal</a:t>
            </a:r>
            <a:r>
              <a:rPr lang="es-AR" dirty="0" smtClean="0"/>
              <a:t>.</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15</a:t>
            </a:fld>
            <a:endParaRPr lang="it-IT"/>
          </a:p>
        </p:txBody>
      </p:sp>
      <p:sp>
        <p:nvSpPr>
          <p:cNvPr id="5" name="Freccia a destra 4"/>
          <p:cNvSpPr/>
          <p:nvPr/>
        </p:nvSpPr>
        <p:spPr>
          <a:xfrm>
            <a:off x="6156176" y="3356992"/>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2" name="Picture 8" descr="http://www.freewebs.com/apmesopotamia/mesopotamia%5B2%5D.jpg"/>
          <p:cNvPicPr>
            <a:picLocks noChangeAspect="1" noChangeArrowheads="1"/>
          </p:cNvPicPr>
          <p:nvPr/>
        </p:nvPicPr>
        <p:blipFill>
          <a:blip r:embed="rId3" cstate="print">
            <a:lum bright="30000" contrast="20000"/>
          </a:blip>
          <a:srcRect/>
          <a:stretch>
            <a:fillRect/>
          </a:stretch>
        </p:blipFill>
        <p:spPr bwMode="auto">
          <a:xfrm>
            <a:off x="251520" y="-8781"/>
            <a:ext cx="8568952" cy="6902381"/>
          </a:xfrm>
          <a:prstGeom prst="rect">
            <a:avLst/>
          </a:prstGeom>
          <a:noFill/>
        </p:spPr>
      </p:pic>
      <p:sp>
        <p:nvSpPr>
          <p:cNvPr id="3" name="Segnaposto contenuto 2"/>
          <p:cNvSpPr>
            <a:spLocks noGrp="1"/>
          </p:cNvSpPr>
          <p:nvPr>
            <p:ph idx="1"/>
          </p:nvPr>
        </p:nvSpPr>
        <p:spPr>
          <a:xfrm>
            <a:off x="457200" y="188640"/>
            <a:ext cx="8229600" cy="6408712"/>
          </a:xfrm>
        </p:spPr>
        <p:txBody>
          <a:bodyPr>
            <a:noAutofit/>
          </a:bodyPr>
          <a:lstStyle/>
          <a:p>
            <a:pPr indent="0">
              <a:lnSpc>
                <a:spcPct val="150000"/>
              </a:lnSpc>
              <a:spcBef>
                <a:spcPts val="600"/>
              </a:spcBef>
              <a:spcAft>
                <a:spcPts val="1200"/>
              </a:spcAft>
              <a:buNone/>
            </a:pPr>
            <a:r>
              <a:rPr lang="es-ES_tradnl" sz="2800" b="1" dirty="0" smtClean="0">
                <a:solidFill>
                  <a:schemeClr val="accent2"/>
                </a:solidFill>
                <a:latin typeface="Aharoni" pitchFamily="2" charset="-79"/>
                <a:cs typeface="Aharoni" pitchFamily="2" charset="-79"/>
              </a:rPr>
              <a:t>URUKAGINA de </a:t>
            </a:r>
            <a:r>
              <a:rPr lang="es-ES_tradnl" sz="2800" b="1" dirty="0" err="1" smtClean="0">
                <a:solidFill>
                  <a:schemeClr val="accent2"/>
                </a:solidFill>
                <a:latin typeface="Aharoni" pitchFamily="2" charset="-79"/>
                <a:cs typeface="Aharoni" pitchFamily="2" charset="-79"/>
              </a:rPr>
              <a:t>Lagash</a:t>
            </a:r>
            <a:r>
              <a:rPr lang="es-ES_tradnl" sz="2800" b="1" dirty="0" smtClean="0">
                <a:solidFill>
                  <a:schemeClr val="accent2"/>
                </a:solidFill>
                <a:latin typeface="Aharoni" pitchFamily="2" charset="-79"/>
                <a:cs typeface="Aharoni" pitchFamily="2" charset="-79"/>
              </a:rPr>
              <a:t> (Rey </a:t>
            </a:r>
            <a:r>
              <a:rPr lang="es-ES_tradnl" sz="2800" b="1" dirty="0" err="1" smtClean="0">
                <a:solidFill>
                  <a:schemeClr val="accent2"/>
                </a:solidFill>
                <a:latin typeface="Aharoni" pitchFamily="2" charset="-79"/>
                <a:cs typeface="Aharoni" pitchFamily="2" charset="-79"/>
              </a:rPr>
              <a:t>sumero</a:t>
            </a:r>
            <a:r>
              <a:rPr lang="es-ES_tradnl" sz="2800" b="1" dirty="0" smtClean="0">
                <a:solidFill>
                  <a:schemeClr val="accent2"/>
                </a:solidFill>
                <a:latin typeface="Aharoni" pitchFamily="2" charset="-79"/>
                <a:cs typeface="Aharoni" pitchFamily="2" charset="-79"/>
              </a:rPr>
              <a:t>) - 2.350 </a:t>
            </a:r>
            <a:r>
              <a:rPr lang="es-ES_tradnl" sz="2800" b="1" dirty="0" err="1" smtClean="0">
                <a:solidFill>
                  <a:schemeClr val="accent2"/>
                </a:solidFill>
                <a:latin typeface="Aharoni" pitchFamily="2" charset="-79"/>
                <a:cs typeface="Aharoni" pitchFamily="2" charset="-79"/>
              </a:rPr>
              <a:t>a.c.</a:t>
            </a:r>
            <a:r>
              <a:rPr lang="es-ES_tradnl" sz="2800" b="1" dirty="0" smtClean="0">
                <a:solidFill>
                  <a:schemeClr val="accent2"/>
                </a:solidFill>
                <a:latin typeface="Aharoni" pitchFamily="2" charset="-79"/>
                <a:cs typeface="Aharoni" pitchFamily="2" charset="-79"/>
              </a:rPr>
              <a:t> abolió la poliandria, so pena de Lapidación.</a:t>
            </a:r>
          </a:p>
          <a:p>
            <a:pPr indent="0">
              <a:lnSpc>
                <a:spcPct val="150000"/>
              </a:lnSpc>
              <a:spcBef>
                <a:spcPts val="600"/>
              </a:spcBef>
              <a:spcAft>
                <a:spcPts val="1200"/>
              </a:spcAft>
              <a:buNone/>
            </a:pPr>
            <a:r>
              <a:rPr lang="es-ES_tradnl" sz="2800" b="1" dirty="0" smtClean="0">
                <a:solidFill>
                  <a:schemeClr val="accent2"/>
                </a:solidFill>
                <a:latin typeface="Aharoni" pitchFamily="2" charset="-79"/>
                <a:cs typeface="Aharoni" pitchFamily="2" charset="-79"/>
              </a:rPr>
              <a:t>[</a:t>
            </a:r>
            <a:r>
              <a:rPr lang="es-ES_tradnl" sz="2800" b="1" dirty="0" err="1" smtClean="0">
                <a:solidFill>
                  <a:schemeClr val="accent2"/>
                </a:solidFill>
                <a:latin typeface="Aharoni" pitchFamily="2" charset="-79"/>
                <a:cs typeface="Aharoni" pitchFamily="2" charset="-79"/>
              </a:rPr>
              <a:t>the</a:t>
            </a:r>
            <a:r>
              <a:rPr lang="es-ES_tradnl" sz="2800" b="1" dirty="0" smtClean="0">
                <a:solidFill>
                  <a:schemeClr val="accent2"/>
                </a:solidFill>
                <a:latin typeface="Aharoni" pitchFamily="2" charset="-79"/>
                <a:cs typeface="Aharoni" pitchFamily="2" charset="-79"/>
              </a:rPr>
              <a:t> </a:t>
            </a:r>
            <a:r>
              <a:rPr lang="es-ES_tradnl" sz="2800" b="1" dirty="0" err="1" smtClean="0">
                <a:solidFill>
                  <a:schemeClr val="accent2"/>
                </a:solidFill>
                <a:latin typeface="Aharoni" pitchFamily="2" charset="-79"/>
                <a:cs typeface="Aharoni" pitchFamily="2" charset="-79"/>
              </a:rPr>
              <a:t>fisrt</a:t>
            </a:r>
            <a:r>
              <a:rPr lang="es-ES_tradnl" sz="2800" b="1" dirty="0" smtClean="0">
                <a:solidFill>
                  <a:schemeClr val="accent2"/>
                </a:solidFill>
                <a:latin typeface="Aharoni" pitchFamily="2" charset="-79"/>
                <a:cs typeface="Aharoni" pitchFamily="2" charset="-79"/>
              </a:rPr>
              <a:t> </a:t>
            </a:r>
            <a:r>
              <a:rPr lang="es-ES_tradnl" sz="2800" b="1" dirty="0" err="1" smtClean="0">
                <a:solidFill>
                  <a:schemeClr val="accent2"/>
                </a:solidFill>
                <a:latin typeface="Aharoni" pitchFamily="2" charset="-79"/>
                <a:cs typeface="Aharoni" pitchFamily="2" charset="-79"/>
              </a:rPr>
              <a:t>written</a:t>
            </a:r>
            <a:r>
              <a:rPr lang="es-ES_tradnl" sz="2800" b="1" dirty="0" smtClean="0">
                <a:solidFill>
                  <a:schemeClr val="accent2"/>
                </a:solidFill>
                <a:latin typeface="Aharoni" pitchFamily="2" charset="-79"/>
                <a:cs typeface="Aharoni" pitchFamily="2" charset="-79"/>
              </a:rPr>
              <a:t> </a:t>
            </a:r>
            <a:r>
              <a:rPr lang="es-ES_tradnl" sz="2800" b="1" dirty="0" err="1" smtClean="0">
                <a:solidFill>
                  <a:schemeClr val="accent2"/>
                </a:solidFill>
                <a:latin typeface="Aharoni" pitchFamily="2" charset="-79"/>
                <a:cs typeface="Aharoni" pitchFamily="2" charset="-79"/>
              </a:rPr>
              <a:t>evidence</a:t>
            </a:r>
            <a:r>
              <a:rPr lang="es-ES_tradnl" sz="2800" b="1" dirty="0" smtClean="0">
                <a:solidFill>
                  <a:schemeClr val="accent2"/>
                </a:solidFill>
                <a:latin typeface="Aharoni" pitchFamily="2" charset="-79"/>
                <a:cs typeface="Aharoni" pitchFamily="2" charset="-79"/>
              </a:rPr>
              <a:t> of </a:t>
            </a:r>
            <a:r>
              <a:rPr lang="es-ES_tradnl" sz="2800" b="1" dirty="0" err="1" smtClean="0">
                <a:solidFill>
                  <a:schemeClr val="accent2"/>
                </a:solidFill>
                <a:latin typeface="Aharoni" pitchFamily="2" charset="-79"/>
                <a:cs typeface="Aharoni" pitchFamily="2" charset="-79"/>
              </a:rPr>
              <a:t>degradation</a:t>
            </a:r>
            <a:r>
              <a:rPr lang="es-ES_tradnl" sz="2800" b="1" dirty="0" smtClean="0">
                <a:solidFill>
                  <a:schemeClr val="accent2"/>
                </a:solidFill>
                <a:latin typeface="Aharoni" pitchFamily="2" charset="-79"/>
                <a:cs typeface="Aharoni" pitchFamily="2" charset="-79"/>
              </a:rPr>
              <a:t> of </a:t>
            </a:r>
            <a:r>
              <a:rPr lang="es-ES_tradnl" sz="2800" b="1" dirty="0" err="1" smtClean="0">
                <a:solidFill>
                  <a:schemeClr val="accent2"/>
                </a:solidFill>
                <a:latin typeface="Aharoni" pitchFamily="2" charset="-79"/>
                <a:cs typeface="Aharoni" pitchFamily="2" charset="-79"/>
              </a:rPr>
              <a:t>women</a:t>
            </a:r>
            <a:r>
              <a:rPr lang="es-ES_tradnl" sz="2800" b="1" dirty="0" smtClean="0">
                <a:solidFill>
                  <a:schemeClr val="accent2"/>
                </a:solidFill>
                <a:latin typeface="Aharoni" pitchFamily="2" charset="-79"/>
                <a:cs typeface="Aharoni" pitchFamily="2" charset="-79"/>
              </a:rPr>
              <a:t>]</a:t>
            </a:r>
          </a:p>
          <a:p>
            <a:pPr indent="0">
              <a:lnSpc>
                <a:spcPct val="150000"/>
              </a:lnSpc>
              <a:spcBef>
                <a:spcPts val="600"/>
              </a:spcBef>
              <a:spcAft>
                <a:spcPts val="1200"/>
              </a:spcAft>
            </a:pPr>
            <a:r>
              <a:rPr lang="es-ES_tradnl" sz="2800" b="1" dirty="0" smtClean="0">
                <a:solidFill>
                  <a:schemeClr val="accent2"/>
                </a:solidFill>
                <a:latin typeface="Aharoni" pitchFamily="2" charset="-79"/>
                <a:cs typeface="Aharoni" pitchFamily="2" charset="-79"/>
              </a:rPr>
              <a:t> </a:t>
            </a:r>
            <a:r>
              <a:rPr lang="es-ES_tradnl" sz="2800" b="1" dirty="0" smtClean="0">
                <a:solidFill>
                  <a:schemeClr val="accent2"/>
                </a:solidFill>
                <a:latin typeface="Aharoni" pitchFamily="2" charset="-79"/>
                <a:cs typeface="Aharoni" pitchFamily="2" charset="-79"/>
              </a:rPr>
              <a:t>Las piedras serán no demasiado grandes – como para matar inmediatamente</a:t>
            </a:r>
          </a:p>
          <a:p>
            <a:pPr indent="0">
              <a:lnSpc>
                <a:spcPct val="150000"/>
              </a:lnSpc>
              <a:spcBef>
                <a:spcPts val="600"/>
              </a:spcBef>
              <a:spcAft>
                <a:spcPts val="1200"/>
              </a:spcAft>
            </a:pPr>
            <a:r>
              <a:rPr lang="es-ES_tradnl" sz="2800" b="1" dirty="0" smtClean="0">
                <a:solidFill>
                  <a:schemeClr val="accent2"/>
                </a:solidFill>
                <a:latin typeface="Aharoni" pitchFamily="2" charset="-79"/>
                <a:cs typeface="Aharoni" pitchFamily="2" charset="-79"/>
              </a:rPr>
              <a:t> Ni demasiado pequeñas, como para no considerarse piedras.</a:t>
            </a:r>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16</a:t>
            </a:fld>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normAutofit/>
          </a:bodyPr>
          <a:lstStyle/>
          <a:p>
            <a:pPr indent="0">
              <a:lnSpc>
                <a:spcPct val="150000"/>
              </a:lnSpc>
              <a:spcBef>
                <a:spcPts val="600"/>
              </a:spcBef>
              <a:spcAft>
                <a:spcPts val="1200"/>
              </a:spcAft>
              <a:buNone/>
            </a:pPr>
            <a:r>
              <a:rPr lang="es-ES_tradnl" b="1" dirty="0" smtClean="0"/>
              <a:t>En la Biblia -Deuteronomio- se prohíbe la poliandria, se establece la lapidación:</a:t>
            </a:r>
          </a:p>
          <a:p>
            <a:pPr indent="0">
              <a:lnSpc>
                <a:spcPct val="150000"/>
              </a:lnSpc>
              <a:spcBef>
                <a:spcPts val="600"/>
              </a:spcBef>
              <a:spcAft>
                <a:spcPts val="1200"/>
              </a:spcAft>
            </a:pPr>
            <a:r>
              <a:rPr lang="es-ES_tradnl" b="1" dirty="0" smtClean="0"/>
              <a:t> De la mujer y la del hijo/a rebelde/que no obedece.(21-18-21)</a:t>
            </a:r>
          </a:p>
          <a:p>
            <a:pPr indent="0">
              <a:lnSpc>
                <a:spcPct val="150000"/>
              </a:lnSpc>
              <a:spcBef>
                <a:spcPts val="600"/>
              </a:spcBef>
              <a:spcAft>
                <a:spcPts val="1200"/>
              </a:spcAft>
            </a:pPr>
            <a:r>
              <a:rPr lang="es-ES_tradnl" b="1" dirty="0" smtClean="0"/>
              <a:t> Si una mujer se casa sin ser virgen, morirá apedreada. (22-20-21)</a:t>
            </a:r>
          </a:p>
          <a:p>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VOL.jpg"/>
          <p:cNvPicPr>
            <a:picLocks noChangeAspect="1"/>
          </p:cNvPicPr>
          <p:nvPr/>
        </p:nvPicPr>
        <p:blipFill>
          <a:blip r:embed="rId3" cstate="print"/>
          <a:stretch>
            <a:fillRect/>
          </a:stretch>
        </p:blipFill>
        <p:spPr>
          <a:xfrm>
            <a:off x="-11810" y="0"/>
            <a:ext cx="9215310" cy="7029400"/>
          </a:xfrm>
          <a:prstGeom prst="rect">
            <a:avLst/>
          </a:prstGeom>
        </p:spPr>
      </p:pic>
      <p:sp>
        <p:nvSpPr>
          <p:cNvPr id="2" name="Titolo 1"/>
          <p:cNvSpPr>
            <a:spLocks noGrp="1"/>
          </p:cNvSpPr>
          <p:nvPr>
            <p:ph type="title"/>
          </p:nvPr>
        </p:nvSpPr>
        <p:spPr/>
        <p:txBody>
          <a:bodyPr>
            <a:normAutofit/>
          </a:bodyPr>
          <a:lstStyle/>
          <a:p>
            <a:r>
              <a:rPr lang="it-IT" sz="4800" b="1" dirty="0" smtClean="0">
                <a:solidFill>
                  <a:srgbClr val="FFFF00"/>
                </a:solidFill>
              </a:rPr>
              <a:t>Endogamia – </a:t>
            </a:r>
            <a:r>
              <a:rPr lang="it-IT" sz="4800" b="1" dirty="0" err="1" smtClean="0">
                <a:solidFill>
                  <a:srgbClr val="FFFF00"/>
                </a:solidFill>
              </a:rPr>
              <a:t>Exogamia</a:t>
            </a:r>
            <a:endParaRPr lang="it-IT" sz="4800" b="1" dirty="0">
              <a:solidFill>
                <a:srgbClr val="FFFF00"/>
              </a:solidFill>
            </a:endParaRPr>
          </a:p>
        </p:txBody>
      </p:sp>
      <p:sp>
        <p:nvSpPr>
          <p:cNvPr id="3" name="Segnaposto contenuto 2"/>
          <p:cNvSpPr>
            <a:spLocks noGrp="1"/>
          </p:cNvSpPr>
          <p:nvPr>
            <p:ph idx="1"/>
          </p:nvPr>
        </p:nvSpPr>
        <p:spPr>
          <a:xfrm>
            <a:off x="457200" y="5805264"/>
            <a:ext cx="8229600" cy="1152128"/>
          </a:xfrm>
        </p:spPr>
        <p:txBody>
          <a:bodyPr/>
          <a:lstStyle/>
          <a:p>
            <a:pPr algn="ctr">
              <a:buNone/>
            </a:pPr>
            <a:r>
              <a:rPr lang="it-IT" sz="3600" b="1" dirty="0" smtClean="0">
                <a:solidFill>
                  <a:schemeClr val="bg1"/>
                </a:solidFill>
              </a:rPr>
              <a:t>NO  AL  OTRO,  AL  EXTRAÑIO</a:t>
            </a:r>
            <a:endParaRPr lang="it-IT" sz="3600" b="1" dirty="0">
              <a:solidFill>
                <a:schemeClr val="bg1"/>
              </a:solidFill>
            </a:endParaRPr>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leo"/>
          <p:cNvPicPr>
            <a:picLocks noChangeAspect="1"/>
          </p:cNvPicPr>
          <p:nvPr/>
        </p:nvPicPr>
        <p:blipFill>
          <a:blip r:embed="rId3" cstate="print"/>
          <a:stretch>
            <a:fillRect/>
          </a:stretch>
        </p:blipFill>
        <p:spPr>
          <a:xfrm>
            <a:off x="7035095" y="0"/>
            <a:ext cx="2145417" cy="6858000"/>
          </a:xfrm>
          <a:prstGeom prst="rect">
            <a:avLst/>
          </a:prstGeom>
        </p:spPr>
      </p:pic>
      <p:sp>
        <p:nvSpPr>
          <p:cNvPr id="2" name="Titolo 1"/>
          <p:cNvSpPr>
            <a:spLocks noGrp="1"/>
          </p:cNvSpPr>
          <p:nvPr>
            <p:ph type="title"/>
          </p:nvPr>
        </p:nvSpPr>
        <p:spPr>
          <a:xfrm>
            <a:off x="457200" y="274638"/>
            <a:ext cx="6563072" cy="1143000"/>
          </a:xfrm>
        </p:spPr>
        <p:txBody>
          <a:bodyPr/>
          <a:lstStyle/>
          <a:p>
            <a:r>
              <a:rPr lang="it-IT" dirty="0" smtClean="0"/>
              <a:t>Endogamia e Incesto</a:t>
            </a:r>
            <a:endParaRPr lang="it-IT" dirty="0"/>
          </a:p>
        </p:txBody>
      </p:sp>
      <p:sp>
        <p:nvSpPr>
          <p:cNvPr id="3" name="Segnaposto contenuto 2"/>
          <p:cNvSpPr>
            <a:spLocks noGrp="1"/>
          </p:cNvSpPr>
          <p:nvPr>
            <p:ph idx="1"/>
          </p:nvPr>
        </p:nvSpPr>
        <p:spPr>
          <a:xfrm>
            <a:off x="457200" y="1844824"/>
            <a:ext cx="5987008" cy="4281339"/>
          </a:xfrm>
        </p:spPr>
        <p:txBody>
          <a:bodyPr>
            <a:normAutofit/>
          </a:bodyPr>
          <a:lstStyle/>
          <a:p>
            <a:pPr indent="0">
              <a:buNone/>
            </a:pPr>
            <a:r>
              <a:rPr lang="es-ES" dirty="0" smtClean="0"/>
              <a:t>CLEOPATRA PHILOPATOR NEA THEA.</a:t>
            </a:r>
          </a:p>
          <a:p>
            <a:pPr indent="0">
              <a:buNone/>
            </a:pPr>
            <a:r>
              <a:rPr lang="es-ES" dirty="0" smtClean="0"/>
              <a:t>Subió al poder a la muerte de su padre en el año 51 </a:t>
            </a:r>
            <a:r>
              <a:rPr lang="es-ES" dirty="0" err="1" smtClean="0"/>
              <a:t>a.c.</a:t>
            </a:r>
            <a:endParaRPr lang="es-ES" dirty="0" smtClean="0"/>
          </a:p>
          <a:p>
            <a:pPr indent="0">
              <a:buNone/>
            </a:pPr>
            <a:r>
              <a:rPr lang="es-ES" dirty="0" smtClean="0"/>
              <a:t>A los 16 años y se casa con dos de sus hermanos como lo estipulaba las leyes del país.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19256" cy="1570186"/>
          </a:xfrm>
        </p:spPr>
        <p:txBody>
          <a:bodyPr>
            <a:noAutofit/>
          </a:bodyPr>
          <a:lstStyle/>
          <a:p>
            <a:r>
              <a:rPr lang="pt-BR" sz="4000" b="1" dirty="0"/>
              <a:t>“</a:t>
            </a:r>
            <a:r>
              <a:rPr lang="pt-BR" sz="4000" b="1" i="1" dirty="0"/>
              <a:t>Per</a:t>
            </a:r>
            <a:r>
              <a:rPr lang="es-AR" sz="4000" b="1" i="1" dirty="0"/>
              <a:t> </a:t>
            </a:r>
            <a:r>
              <a:rPr lang="es-AR" sz="4000" b="1" i="1" dirty="0" err="1"/>
              <a:t>scientiam</a:t>
            </a:r>
            <a:r>
              <a:rPr lang="pt-BR" sz="4000" b="1" i="1" dirty="0"/>
              <a:t>, ad </a:t>
            </a:r>
            <a:r>
              <a:rPr lang="pt-BR" sz="4000" b="1" i="1" dirty="0" err="1"/>
              <a:t>iustitiam</a:t>
            </a:r>
            <a:r>
              <a:rPr lang="pt-BR" sz="4000" b="1" dirty="0"/>
              <a:t>”</a:t>
            </a:r>
            <a:r>
              <a:rPr lang="it-IT" sz="3200" dirty="0"/>
              <a:t/>
            </a:r>
            <a:br>
              <a:rPr lang="it-IT" sz="3200" dirty="0"/>
            </a:br>
            <a:r>
              <a:rPr lang="it-IT" sz="3200" dirty="0" smtClean="0"/>
              <a:t/>
            </a:r>
            <a:br>
              <a:rPr lang="it-IT" sz="3200" dirty="0" smtClean="0"/>
            </a:br>
            <a:r>
              <a:rPr lang="it-IT" sz="2400" dirty="0" err="1" smtClean="0"/>
              <a:t>Lema</a:t>
            </a:r>
            <a:r>
              <a:rPr lang="it-IT" sz="2400" dirty="0" smtClean="0"/>
              <a:t> </a:t>
            </a:r>
            <a:r>
              <a:rPr lang="it-IT" sz="2400" dirty="0"/>
              <a:t>de M. </a:t>
            </a:r>
            <a:r>
              <a:rPr lang="it-IT" sz="2400" dirty="0" err="1"/>
              <a:t>Hirschfeld</a:t>
            </a:r>
            <a:r>
              <a:rPr lang="it-IT" sz="2400" dirty="0"/>
              <a:t> medico </a:t>
            </a:r>
            <a:r>
              <a:rPr lang="it-IT" sz="2400" dirty="0" err="1"/>
              <a:t>judío</a:t>
            </a:r>
            <a:r>
              <a:rPr lang="it-IT" sz="2400" dirty="0"/>
              <a:t> (1868-1935</a:t>
            </a:r>
            <a:r>
              <a:rPr lang="es-AR" sz="2400" dirty="0"/>
              <a:t>)director</a:t>
            </a:r>
            <a:r>
              <a:rPr lang="it-IT" sz="2400" dirty="0"/>
              <a:t> del </a:t>
            </a:r>
            <a:r>
              <a:rPr lang="it-IT" sz="2400" dirty="0" err="1"/>
              <a:t>Instituto</a:t>
            </a:r>
            <a:r>
              <a:rPr lang="it-IT" sz="2400" dirty="0"/>
              <a:t> de </a:t>
            </a:r>
            <a:r>
              <a:rPr lang="it-IT" sz="2400" dirty="0" err="1"/>
              <a:t>Investigacion</a:t>
            </a:r>
            <a:r>
              <a:rPr lang="it-IT" sz="2400" dirty="0"/>
              <a:t> de </a:t>
            </a:r>
            <a:r>
              <a:rPr lang="it-IT" sz="2400" dirty="0" err="1"/>
              <a:t>Sexologia</a:t>
            </a:r>
            <a:r>
              <a:rPr lang="it-IT" sz="2400" dirty="0"/>
              <a:t>. </a:t>
            </a:r>
            <a:r>
              <a:rPr lang="it-IT" sz="2400" dirty="0" err="1" smtClean="0"/>
              <a:t>Berlin</a:t>
            </a:r>
            <a:endParaRPr lang="it-IT" sz="2400" dirty="0"/>
          </a:p>
        </p:txBody>
      </p:sp>
      <p:pic>
        <p:nvPicPr>
          <p:cNvPr id="4" name="Segnaposto contenuto 3" descr="magnus.jpg"/>
          <p:cNvPicPr>
            <a:picLocks noGrp="1" noChangeAspect="1"/>
          </p:cNvPicPr>
          <p:nvPr>
            <p:ph idx="1"/>
          </p:nvPr>
        </p:nvPicPr>
        <p:blipFill>
          <a:blip r:embed="rId3" cstate="print"/>
          <a:stretch>
            <a:fillRect/>
          </a:stretch>
        </p:blipFill>
        <p:spPr>
          <a:xfrm>
            <a:off x="5508104" y="1974725"/>
            <a:ext cx="3390569" cy="4694635"/>
          </a:xfrm>
        </p:spPr>
      </p:pic>
      <p:pic>
        <p:nvPicPr>
          <p:cNvPr id="5" name="Immagine 4" descr="istitutob.jpg"/>
          <p:cNvPicPr>
            <a:picLocks noChangeAspect="1"/>
          </p:cNvPicPr>
          <p:nvPr/>
        </p:nvPicPr>
        <p:blipFill>
          <a:blip r:embed="rId4" cstate="print"/>
          <a:stretch>
            <a:fillRect/>
          </a:stretch>
        </p:blipFill>
        <p:spPr>
          <a:xfrm>
            <a:off x="218470" y="2527548"/>
            <a:ext cx="5073610" cy="3133700"/>
          </a:xfrm>
          <a:prstGeom prst="rect">
            <a:avLst/>
          </a:prstGeom>
        </p:spPr>
      </p:pic>
      <p:sp>
        <p:nvSpPr>
          <p:cNvPr id="6" name="Segnaposto numero diapositiva 5"/>
          <p:cNvSpPr>
            <a:spLocks noGrp="1"/>
          </p:cNvSpPr>
          <p:nvPr>
            <p:ph type="sldNum" sz="quarter" idx="12"/>
          </p:nvPr>
        </p:nvSpPr>
        <p:spPr/>
        <p:txBody>
          <a:bodyPr/>
          <a:lstStyle/>
          <a:p>
            <a:fld id="{2A9BEA0D-6E29-4728-81EC-D1B2AE6E5CB2}"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dirty="0" smtClean="0"/>
              <a:t>Endogamia e Incesto</a:t>
            </a:r>
            <a:endParaRPr lang="it-IT" dirty="0"/>
          </a:p>
        </p:txBody>
      </p:sp>
      <p:sp>
        <p:nvSpPr>
          <p:cNvPr id="3" name="Segnaposto contenuto 2"/>
          <p:cNvSpPr>
            <a:spLocks noGrp="1"/>
          </p:cNvSpPr>
          <p:nvPr>
            <p:ph idx="1"/>
          </p:nvPr>
        </p:nvSpPr>
        <p:spPr>
          <a:xfrm>
            <a:off x="395536" y="1484784"/>
            <a:ext cx="8229600" cy="648072"/>
          </a:xfrm>
        </p:spPr>
        <p:txBody>
          <a:bodyPr>
            <a:normAutofit/>
          </a:bodyPr>
          <a:lstStyle/>
          <a:p>
            <a:pPr indent="0" algn="ctr">
              <a:buNone/>
            </a:pPr>
            <a:r>
              <a:rPr lang="it-IT" sz="2400" dirty="0" smtClean="0"/>
              <a:t>EXPULSION DE AGAR Y DEL PRIMOGENITO ISMAEL</a:t>
            </a:r>
            <a:endParaRPr lang="it-IT" sz="24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20</a:t>
            </a:fld>
            <a:endParaRPr lang="it-IT"/>
          </a:p>
        </p:txBody>
      </p:sp>
      <p:pic>
        <p:nvPicPr>
          <p:cNvPr id="5" name="Immagine 4" descr="abram-sara-agar.jpg"/>
          <p:cNvPicPr>
            <a:picLocks noChangeAspect="1"/>
          </p:cNvPicPr>
          <p:nvPr/>
        </p:nvPicPr>
        <p:blipFill>
          <a:blip r:embed="rId3" cstate="print"/>
          <a:stretch>
            <a:fillRect/>
          </a:stretch>
        </p:blipFill>
        <p:spPr>
          <a:xfrm>
            <a:off x="1547664" y="2060848"/>
            <a:ext cx="6129252" cy="4680520"/>
          </a:xfrm>
          <a:prstGeom prst="rect">
            <a:avLst/>
          </a:prstGeom>
        </p:spPr>
      </p:pic>
      <p:sp>
        <p:nvSpPr>
          <p:cNvPr id="6" name="Segnaposto contenuto 2"/>
          <p:cNvSpPr txBox="1">
            <a:spLocks/>
          </p:cNvSpPr>
          <p:nvPr/>
        </p:nvSpPr>
        <p:spPr>
          <a:xfrm>
            <a:off x="457200" y="908720"/>
            <a:ext cx="8229600" cy="648072"/>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3200" b="0" i="0" u="none" strike="noStrike" kern="1200" cap="none" spc="0" normalizeH="0" baseline="0" noProof="0" dirty="0" smtClean="0">
                <a:ln>
                  <a:noFill/>
                </a:ln>
                <a:solidFill>
                  <a:schemeClr val="tx1"/>
                </a:solidFill>
                <a:effectLst/>
                <a:uLnTx/>
                <a:uFillTx/>
                <a:latin typeface="+mn-lt"/>
                <a:ea typeface="+mn-ea"/>
                <a:cs typeface="+mn-cs"/>
              </a:rPr>
              <a:t>ABRAHAM Y SARAH</a:t>
            </a: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MATRIMONIO IGUALITARIO</a:t>
            </a:r>
            <a:endParaRPr lang="it-IT" dirty="0"/>
          </a:p>
        </p:txBody>
      </p:sp>
      <p:sp>
        <p:nvSpPr>
          <p:cNvPr id="3" name="Segnaposto contenuto 2"/>
          <p:cNvSpPr>
            <a:spLocks noGrp="1"/>
          </p:cNvSpPr>
          <p:nvPr>
            <p:ph idx="1"/>
          </p:nvPr>
        </p:nvSpPr>
        <p:spPr>
          <a:xfrm>
            <a:off x="457200" y="1600201"/>
            <a:ext cx="8229600" cy="1396752"/>
          </a:xfrm>
        </p:spPr>
        <p:txBody>
          <a:bodyPr/>
          <a:lstStyle/>
          <a:p>
            <a:pPr algn="ctr">
              <a:buNone/>
            </a:pPr>
            <a:r>
              <a:rPr lang="es-AR" i="1" dirty="0" smtClean="0"/>
              <a:t>Albert Einstein y </a:t>
            </a:r>
            <a:r>
              <a:rPr lang="es-AR" i="1" dirty="0" err="1" smtClean="0"/>
              <a:t>Mileva</a:t>
            </a:r>
            <a:r>
              <a:rPr lang="es-AR" i="1" dirty="0" smtClean="0"/>
              <a:t> </a:t>
            </a:r>
            <a:r>
              <a:rPr lang="es-AR" i="1" dirty="0" err="1" smtClean="0"/>
              <a:t>Maric</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21</a:t>
            </a:fld>
            <a:endParaRPr lang="it-IT"/>
          </a:p>
        </p:txBody>
      </p:sp>
      <p:pic>
        <p:nvPicPr>
          <p:cNvPr id="5" name="Immagine 4" descr="EINS+MILEVA.jpg"/>
          <p:cNvPicPr>
            <a:picLocks noChangeAspect="1"/>
          </p:cNvPicPr>
          <p:nvPr/>
        </p:nvPicPr>
        <p:blipFill>
          <a:blip r:embed="rId3" cstate="print"/>
          <a:stretch>
            <a:fillRect/>
          </a:stretch>
        </p:blipFill>
        <p:spPr>
          <a:xfrm>
            <a:off x="1960510" y="2319688"/>
            <a:ext cx="5275786" cy="427766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MATRIMIONIO IGUALITARIO II</a:t>
            </a:r>
            <a:endParaRPr lang="it-IT" dirty="0"/>
          </a:p>
        </p:txBody>
      </p:sp>
      <p:sp>
        <p:nvSpPr>
          <p:cNvPr id="3" name="Segnaposto contenuto 2"/>
          <p:cNvSpPr>
            <a:spLocks noGrp="1"/>
          </p:cNvSpPr>
          <p:nvPr>
            <p:ph idx="1"/>
          </p:nvPr>
        </p:nvSpPr>
        <p:spPr>
          <a:xfrm>
            <a:off x="457200" y="1412776"/>
            <a:ext cx="8229600" cy="892696"/>
          </a:xfrm>
        </p:spPr>
        <p:txBody>
          <a:bodyPr/>
          <a:lstStyle/>
          <a:p>
            <a:pPr algn="ctr">
              <a:buNone/>
            </a:pPr>
            <a:r>
              <a:rPr lang="es-AR" dirty="0" smtClean="0"/>
              <a:t>Pierre </a:t>
            </a:r>
            <a:r>
              <a:rPr lang="es-AR" dirty="0" err="1" smtClean="0"/>
              <a:t>Curie</a:t>
            </a:r>
            <a:r>
              <a:rPr lang="es-AR" dirty="0" smtClean="0"/>
              <a:t>  y María </a:t>
            </a:r>
            <a:r>
              <a:rPr lang="es-AR" dirty="0" err="1" smtClean="0"/>
              <a:t>Sklodowska</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22</a:t>
            </a:fld>
            <a:endParaRPr lang="it-IT"/>
          </a:p>
        </p:txBody>
      </p:sp>
      <p:pic>
        <p:nvPicPr>
          <p:cNvPr id="5" name="Immagine 4" descr="Pierre_and_Marie_Curie.jpg"/>
          <p:cNvPicPr>
            <a:picLocks noChangeAspect="1"/>
          </p:cNvPicPr>
          <p:nvPr/>
        </p:nvPicPr>
        <p:blipFill>
          <a:blip r:embed="rId3" cstate="print"/>
          <a:stretch>
            <a:fillRect/>
          </a:stretch>
        </p:blipFill>
        <p:spPr>
          <a:xfrm>
            <a:off x="971600" y="2179319"/>
            <a:ext cx="7157595" cy="447349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Matrimonio incestuoso</a:t>
            </a:r>
            <a:endParaRPr lang="it-IT" dirty="0"/>
          </a:p>
        </p:txBody>
      </p:sp>
      <p:sp>
        <p:nvSpPr>
          <p:cNvPr id="3" name="Segnaposto contenuto 2"/>
          <p:cNvSpPr>
            <a:spLocks noGrp="1"/>
          </p:cNvSpPr>
          <p:nvPr>
            <p:ph idx="1"/>
          </p:nvPr>
        </p:nvSpPr>
        <p:spPr>
          <a:xfrm>
            <a:off x="457200" y="2780928"/>
            <a:ext cx="4546848" cy="3312367"/>
          </a:xfrm>
        </p:spPr>
        <p:txBody>
          <a:bodyPr/>
          <a:lstStyle/>
          <a:p>
            <a:pPr indent="0">
              <a:buNone/>
            </a:pPr>
            <a:r>
              <a:rPr lang="it-IT" dirty="0" smtClean="0"/>
              <a:t>Demetra </a:t>
            </a:r>
            <a:r>
              <a:rPr lang="it-IT" dirty="0" err="1" smtClean="0"/>
              <a:t>hermana</a:t>
            </a:r>
            <a:r>
              <a:rPr lang="it-IT" dirty="0" smtClean="0"/>
              <a:t> de Zeus tiene con </a:t>
            </a:r>
            <a:r>
              <a:rPr lang="it-IT" dirty="0" err="1" smtClean="0"/>
              <a:t>él</a:t>
            </a:r>
            <a:r>
              <a:rPr lang="it-IT" dirty="0" smtClean="0"/>
              <a:t> </a:t>
            </a:r>
            <a:r>
              <a:rPr lang="it-IT" dirty="0" err="1" smtClean="0"/>
              <a:t>tres</a:t>
            </a:r>
            <a:r>
              <a:rPr lang="it-IT" dirty="0" smtClean="0"/>
              <a:t> </a:t>
            </a:r>
            <a:r>
              <a:rPr lang="it-IT" dirty="0" err="1" smtClean="0"/>
              <a:t>hijas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23</a:t>
            </a:fld>
            <a:endParaRPr lang="it-IT"/>
          </a:p>
        </p:txBody>
      </p:sp>
      <p:pic>
        <p:nvPicPr>
          <p:cNvPr id="5" name="Picture 2" descr="C:\Users\Gabriella\Pictures\demetra.jpg"/>
          <p:cNvPicPr>
            <a:picLocks noChangeAspect="1" noChangeArrowheads="1"/>
          </p:cNvPicPr>
          <p:nvPr/>
        </p:nvPicPr>
        <p:blipFill>
          <a:blip r:embed="rId3" cstate="print"/>
          <a:srcRect/>
          <a:stretch>
            <a:fillRect/>
          </a:stretch>
        </p:blipFill>
        <p:spPr bwMode="auto">
          <a:xfrm>
            <a:off x="4860032" y="1359782"/>
            <a:ext cx="3096345" cy="530957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abriella\Pictures\Caligula_bust.jpg"/>
          <p:cNvPicPr>
            <a:picLocks noChangeAspect="1" noChangeArrowheads="1"/>
          </p:cNvPicPr>
          <p:nvPr/>
        </p:nvPicPr>
        <p:blipFill>
          <a:blip r:embed="rId3" cstate="print"/>
          <a:srcRect/>
          <a:stretch>
            <a:fillRect/>
          </a:stretch>
        </p:blipFill>
        <p:spPr bwMode="auto">
          <a:xfrm>
            <a:off x="5364088" y="1700807"/>
            <a:ext cx="2875776" cy="4836533"/>
          </a:xfrm>
          <a:prstGeom prst="rect">
            <a:avLst/>
          </a:prstGeom>
          <a:noFill/>
        </p:spPr>
      </p:pic>
      <p:sp>
        <p:nvSpPr>
          <p:cNvPr id="2" name="Titolo 1"/>
          <p:cNvSpPr>
            <a:spLocks noGrp="1"/>
          </p:cNvSpPr>
          <p:nvPr>
            <p:ph type="title"/>
          </p:nvPr>
        </p:nvSpPr>
        <p:spPr/>
        <p:txBody>
          <a:bodyPr>
            <a:normAutofit/>
          </a:bodyPr>
          <a:lstStyle/>
          <a:p>
            <a:r>
              <a:rPr lang="es-ES" dirty="0" smtClean="0"/>
              <a:t>Calígula </a:t>
            </a:r>
            <a:r>
              <a:rPr lang="it-IT" dirty="0" smtClean="0"/>
              <a:t>- Roma</a:t>
            </a:r>
            <a:endParaRPr lang="it-IT" dirty="0"/>
          </a:p>
        </p:txBody>
      </p:sp>
      <p:sp>
        <p:nvSpPr>
          <p:cNvPr id="3" name="Segnaposto contenuto 2"/>
          <p:cNvSpPr>
            <a:spLocks noGrp="1"/>
          </p:cNvSpPr>
          <p:nvPr>
            <p:ph idx="1"/>
          </p:nvPr>
        </p:nvSpPr>
        <p:spPr>
          <a:xfrm>
            <a:off x="457200" y="2204864"/>
            <a:ext cx="4114800" cy="3672407"/>
          </a:xfrm>
        </p:spPr>
        <p:txBody>
          <a:bodyPr>
            <a:normAutofit/>
          </a:bodyPr>
          <a:lstStyle/>
          <a:p>
            <a:pPr indent="0">
              <a:buNone/>
            </a:pPr>
            <a:r>
              <a:rPr lang="es-ES" b="1" i="1" dirty="0" err="1" smtClean="0"/>
              <a:t>Gaius</a:t>
            </a:r>
            <a:r>
              <a:rPr lang="es-ES" b="1" i="1" dirty="0" smtClean="0"/>
              <a:t> </a:t>
            </a:r>
            <a:r>
              <a:rPr lang="es-ES" b="1" i="1" dirty="0" err="1" smtClean="0"/>
              <a:t>Julius</a:t>
            </a:r>
            <a:r>
              <a:rPr lang="es-ES" b="1" i="1" dirty="0" smtClean="0"/>
              <a:t> </a:t>
            </a:r>
            <a:r>
              <a:rPr lang="es-ES" b="1" i="1" dirty="0" err="1" smtClean="0"/>
              <a:t>Caesar</a:t>
            </a:r>
            <a:r>
              <a:rPr lang="es-ES" b="1" i="1" dirty="0" smtClean="0"/>
              <a:t> </a:t>
            </a:r>
            <a:r>
              <a:rPr lang="es-ES" b="1" i="1" dirty="0" err="1" smtClean="0"/>
              <a:t>Augustus</a:t>
            </a:r>
            <a:r>
              <a:rPr lang="es-ES" b="1" i="1" dirty="0" smtClean="0"/>
              <a:t> </a:t>
            </a:r>
            <a:r>
              <a:rPr lang="es-ES" b="1" i="1" dirty="0" err="1" smtClean="0"/>
              <a:t>Germanicus</a:t>
            </a:r>
            <a:r>
              <a:rPr lang="es-ES" dirty="0" smtClean="0"/>
              <a:t>, alias </a:t>
            </a:r>
            <a:r>
              <a:rPr lang="es-ES" b="1" dirty="0" smtClean="0"/>
              <a:t>Calígula.</a:t>
            </a:r>
            <a:endParaRPr lang="es-ES" dirty="0" smtClean="0"/>
          </a:p>
          <a:p>
            <a:pPr indent="0">
              <a:buNone/>
            </a:pPr>
            <a:r>
              <a:rPr lang="es-ES" dirty="0" smtClean="0"/>
              <a:t>Emperador, se casa con tres de sus hermanas.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Carlomagno</a:t>
            </a:r>
            <a:r>
              <a:rPr lang="it-IT" dirty="0" smtClean="0"/>
              <a:t> y </a:t>
            </a:r>
            <a:r>
              <a:rPr lang="it-IT" dirty="0" err="1" smtClean="0"/>
              <a:t>sus</a:t>
            </a:r>
            <a:r>
              <a:rPr lang="it-IT" dirty="0" smtClean="0"/>
              <a:t> </a:t>
            </a:r>
            <a:r>
              <a:rPr lang="it-IT" dirty="0" err="1" smtClean="0"/>
              <a:t>hijas</a:t>
            </a:r>
            <a:r>
              <a:rPr lang="it-IT" dirty="0" smtClean="0"/>
              <a:t> </a:t>
            </a:r>
            <a:endParaRPr lang="it-IT" dirty="0"/>
          </a:p>
        </p:txBody>
      </p:sp>
      <p:sp>
        <p:nvSpPr>
          <p:cNvPr id="3" name="Segnaposto numero diapositiva 2"/>
          <p:cNvSpPr>
            <a:spLocks noGrp="1"/>
          </p:cNvSpPr>
          <p:nvPr>
            <p:ph type="sldNum" sz="quarter" idx="12"/>
          </p:nvPr>
        </p:nvSpPr>
        <p:spPr/>
        <p:txBody>
          <a:bodyPr/>
          <a:lstStyle/>
          <a:p>
            <a:fld id="{2A9BEA0D-6E29-4728-81EC-D1B2AE6E5CB2}" type="slidenum">
              <a:rPr lang="it-IT" smtClean="0"/>
              <a:pPr/>
              <a:t>25</a:t>
            </a:fld>
            <a:endParaRPr lang="it-IT"/>
          </a:p>
        </p:txBody>
      </p:sp>
      <p:pic>
        <p:nvPicPr>
          <p:cNvPr id="4098" name="Picture 2" descr="C:\Users\Gabriella\Pictures\carlomagno.jpg"/>
          <p:cNvPicPr>
            <a:picLocks noChangeAspect="1" noChangeArrowheads="1"/>
          </p:cNvPicPr>
          <p:nvPr/>
        </p:nvPicPr>
        <p:blipFill>
          <a:blip r:embed="rId3" cstate="print"/>
          <a:srcRect/>
          <a:stretch>
            <a:fillRect/>
          </a:stretch>
        </p:blipFill>
        <p:spPr bwMode="auto">
          <a:xfrm>
            <a:off x="2195736" y="1862138"/>
            <a:ext cx="4836792" cy="46803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AR" dirty="0" smtClean="0"/>
              <a:t>Juan Manuel de Rosas</a:t>
            </a:r>
            <a:br>
              <a:rPr lang="es-AR" dirty="0" smtClean="0"/>
            </a:br>
            <a:r>
              <a:rPr lang="es-AR" sz="2200" dirty="0" smtClean="0"/>
              <a:t>(Bs As. 1793-Southampton 1877) </a:t>
            </a:r>
            <a:endParaRPr lang="it-IT" sz="22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26</a:t>
            </a:fld>
            <a:endParaRPr lang="it-IT"/>
          </a:p>
        </p:txBody>
      </p:sp>
      <p:pic>
        <p:nvPicPr>
          <p:cNvPr id="5" name="Picture 4" descr="http://upload.wikimedia.org/wikipedia/commons/thumb/2/2c/Rosas_2.jpg/220px-Rosas_2.jpg">
            <a:hlinkClick r:id="rId3"/>
          </p:cNvPr>
          <p:cNvPicPr>
            <a:picLocks noChangeAspect="1" noChangeArrowheads="1"/>
          </p:cNvPicPr>
          <p:nvPr/>
        </p:nvPicPr>
        <p:blipFill>
          <a:blip r:embed="rId4" cstate="print"/>
          <a:srcRect/>
          <a:stretch>
            <a:fillRect/>
          </a:stretch>
        </p:blipFill>
        <p:spPr bwMode="auto">
          <a:xfrm>
            <a:off x="755576" y="1743205"/>
            <a:ext cx="3419872" cy="4539103"/>
          </a:xfrm>
          <a:prstGeom prst="rect">
            <a:avLst/>
          </a:prstGeom>
          <a:noFill/>
        </p:spPr>
      </p:pic>
      <p:pic>
        <p:nvPicPr>
          <p:cNvPr id="6" name="Picture 2" descr="C:\Users\Gabriella\Pictures\carlomagno.jpg"/>
          <p:cNvPicPr>
            <a:picLocks noChangeAspect="1" noChangeArrowheads="1"/>
          </p:cNvPicPr>
          <p:nvPr/>
        </p:nvPicPr>
        <p:blipFill>
          <a:blip r:embed="rId5" cstate="print"/>
          <a:stretch>
            <a:fillRect/>
          </a:stretch>
        </p:blipFill>
        <p:spPr bwMode="auto">
          <a:xfrm>
            <a:off x="4801324" y="1772816"/>
            <a:ext cx="3659108" cy="457388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indent="0">
              <a:buNone/>
            </a:pPr>
            <a:r>
              <a:rPr lang="es-AR" dirty="0" smtClean="0"/>
              <a:t>La</a:t>
            </a:r>
            <a:r>
              <a:rPr lang="es-AR" b="1" dirty="0" smtClean="0"/>
              <a:t> exogamia</a:t>
            </a:r>
            <a:r>
              <a:rPr lang="es-AR" dirty="0" smtClean="0"/>
              <a:t> por el contrario, fundada en el tabú del incesto, prohibió la unión consanguínea, y promueve la </a:t>
            </a:r>
            <a:r>
              <a:rPr lang="es-AR" b="1" dirty="0" smtClean="0"/>
              <a:t>solidaridad social</a:t>
            </a:r>
            <a:r>
              <a:rPr lang="es-AR" dirty="0" smtClean="0"/>
              <a:t>.</a:t>
            </a:r>
          </a:p>
          <a:p>
            <a:pPr indent="0">
              <a:buNone/>
            </a:pPr>
            <a:endParaRPr lang="es-AR" dirty="0" smtClean="0"/>
          </a:p>
          <a:p>
            <a:pPr indent="0">
              <a:buNone/>
            </a:pPr>
            <a:r>
              <a:rPr lang="es-AR" dirty="0" smtClean="0"/>
              <a:t>Es más que una simple prohibición, incluye un </a:t>
            </a:r>
            <a:r>
              <a:rPr lang="es-AR" b="1" dirty="0" smtClean="0"/>
              <a:t>mandato</a:t>
            </a:r>
            <a:r>
              <a:rPr lang="es-AR" dirty="0" smtClean="0"/>
              <a:t>, una obligación: </a:t>
            </a:r>
            <a:r>
              <a:rPr lang="es-AR" b="1" dirty="0" smtClean="0"/>
              <a:t>busca afuera</a:t>
            </a:r>
            <a:r>
              <a:rPr lang="es-AR" dirty="0" smtClean="0"/>
              <a:t>.</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dirty="0" smtClean="0"/>
              <a:t>Poligamia – Monogamia</a:t>
            </a:r>
            <a:endParaRPr lang="it-IT" dirty="0"/>
          </a:p>
        </p:txBody>
      </p:sp>
      <p:sp>
        <p:nvSpPr>
          <p:cNvPr id="3" name="Segnaposto contenuto 2"/>
          <p:cNvSpPr>
            <a:spLocks noGrp="1"/>
          </p:cNvSpPr>
          <p:nvPr>
            <p:ph idx="1"/>
          </p:nvPr>
        </p:nvSpPr>
        <p:spPr>
          <a:xfrm>
            <a:off x="457200" y="2492896"/>
            <a:ext cx="7931224" cy="3744416"/>
          </a:xfrm>
        </p:spPr>
        <p:txBody>
          <a:bodyPr/>
          <a:lstStyle/>
          <a:p>
            <a:pPr indent="0" algn="just">
              <a:buNone/>
            </a:pPr>
            <a:r>
              <a:rPr lang="es-AR" dirty="0" smtClean="0"/>
              <a:t>La poligamia es la relación de un hombre con dos o más mujeres.</a:t>
            </a:r>
          </a:p>
          <a:p>
            <a:pPr indent="0" algn="just">
              <a:buNone/>
            </a:pPr>
            <a:endParaRPr lang="es-AR" dirty="0" smtClean="0"/>
          </a:p>
          <a:p>
            <a:pPr indent="0" algn="just">
              <a:buNone/>
            </a:pPr>
            <a:r>
              <a:rPr lang="es-AR" dirty="0" smtClean="0"/>
              <a:t>Monogamia la unión de un solo cónyuge con otro</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_c7_sIP23R7c/Swgg2nNdC0I/AAAAAAAAAew/IVSRGAHeH8g/s320/Jacob.jpg"/>
          <p:cNvPicPr>
            <a:picLocks noChangeAspect="1" noChangeArrowheads="1"/>
          </p:cNvPicPr>
          <p:nvPr/>
        </p:nvPicPr>
        <p:blipFill>
          <a:blip r:embed="rId3" cstate="print"/>
          <a:srcRect/>
          <a:stretch>
            <a:fillRect/>
          </a:stretch>
        </p:blipFill>
        <p:spPr bwMode="auto">
          <a:xfrm>
            <a:off x="1723876" y="1340768"/>
            <a:ext cx="5728444" cy="4690166"/>
          </a:xfrm>
          <a:prstGeom prst="rect">
            <a:avLst/>
          </a:prstGeom>
          <a:noFill/>
        </p:spPr>
      </p:pic>
      <p:sp>
        <p:nvSpPr>
          <p:cNvPr id="2" name="Titolo 1"/>
          <p:cNvSpPr>
            <a:spLocks noGrp="1"/>
          </p:cNvSpPr>
          <p:nvPr>
            <p:ph type="title"/>
          </p:nvPr>
        </p:nvSpPr>
        <p:spPr>
          <a:xfrm>
            <a:off x="457200" y="274638"/>
            <a:ext cx="8229600" cy="994122"/>
          </a:xfrm>
        </p:spPr>
        <p:txBody>
          <a:bodyPr/>
          <a:lstStyle/>
          <a:p>
            <a:r>
              <a:rPr lang="es-AR" dirty="0" smtClean="0"/>
              <a:t>Poligamia</a:t>
            </a:r>
            <a:endParaRPr lang="it-IT" dirty="0"/>
          </a:p>
        </p:txBody>
      </p:sp>
      <p:sp>
        <p:nvSpPr>
          <p:cNvPr id="3" name="Segnaposto contenuto 2"/>
          <p:cNvSpPr>
            <a:spLocks noGrp="1"/>
          </p:cNvSpPr>
          <p:nvPr>
            <p:ph idx="1"/>
          </p:nvPr>
        </p:nvSpPr>
        <p:spPr>
          <a:xfrm>
            <a:off x="1681336" y="6093296"/>
            <a:ext cx="5626968" cy="504056"/>
          </a:xfrm>
        </p:spPr>
        <p:txBody>
          <a:bodyPr>
            <a:noAutofit/>
          </a:bodyPr>
          <a:lstStyle/>
          <a:p>
            <a:pPr>
              <a:buNone/>
            </a:pPr>
            <a:r>
              <a:rPr lang="it-IT" sz="2800" dirty="0" smtClean="0"/>
              <a:t>Jacob </a:t>
            </a:r>
            <a:r>
              <a:rPr lang="it-IT" sz="2800" dirty="0" err="1" smtClean="0"/>
              <a:t>el</a:t>
            </a:r>
            <a:r>
              <a:rPr lang="it-IT" sz="2800" dirty="0" smtClean="0"/>
              <a:t> profeta, </a:t>
            </a:r>
            <a:r>
              <a:rPr lang="it-IT" sz="2800" dirty="0" err="1" smtClean="0"/>
              <a:t>cuatro</a:t>
            </a:r>
            <a:r>
              <a:rPr lang="it-IT" sz="2800" dirty="0" smtClean="0"/>
              <a:t> </a:t>
            </a:r>
            <a:r>
              <a:rPr lang="it-IT" sz="2800" dirty="0" err="1" smtClean="0"/>
              <a:t>esposas</a:t>
            </a:r>
            <a:endParaRPr lang="it-IT" sz="28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858218"/>
          </a:xfrm>
        </p:spPr>
        <p:txBody>
          <a:bodyPr>
            <a:normAutofit fontScale="90000"/>
          </a:bodyPr>
          <a:lstStyle/>
          <a:p>
            <a:r>
              <a:rPr lang="it-IT" b="1" dirty="0"/>
              <a:t>“Nessuna cosa si può amare né odiare se prima non si ha </a:t>
            </a:r>
            <a:r>
              <a:rPr lang="it-IT" b="1" i="1" dirty="0" err="1"/>
              <a:t>cognition</a:t>
            </a:r>
            <a:r>
              <a:rPr lang="it-IT" b="1" dirty="0"/>
              <a:t> di quella.</a:t>
            </a:r>
            <a:r>
              <a:rPr lang="it-IT" dirty="0"/>
              <a:t/>
            </a:r>
            <a:br>
              <a:rPr lang="it-IT" dirty="0"/>
            </a:br>
            <a:r>
              <a:rPr lang="it-IT" sz="2700" i="1" dirty="0"/>
              <a:t>Leonardo da Vinci (1452-1519</a:t>
            </a:r>
            <a:r>
              <a:rPr lang="it-IT" sz="2700" i="1" dirty="0" smtClean="0"/>
              <a:t>)</a:t>
            </a:r>
            <a:endParaRPr lang="it-IT" sz="2700" dirty="0"/>
          </a:p>
        </p:txBody>
      </p:sp>
      <p:pic>
        <p:nvPicPr>
          <p:cNvPr id="4" name="Segnaposto contenuto 3" descr="da-vinci-1.jpg"/>
          <p:cNvPicPr>
            <a:picLocks noGrp="1" noChangeAspect="1"/>
          </p:cNvPicPr>
          <p:nvPr>
            <p:ph idx="1"/>
          </p:nvPr>
        </p:nvPicPr>
        <p:blipFill>
          <a:blip r:embed="rId3" cstate="print"/>
          <a:stretch>
            <a:fillRect/>
          </a:stretch>
        </p:blipFill>
        <p:spPr>
          <a:xfrm>
            <a:off x="1475656" y="1916832"/>
            <a:ext cx="6336704" cy="4752528"/>
          </a:xfrm>
        </p:spPr>
      </p:pic>
      <p:sp>
        <p:nvSpPr>
          <p:cNvPr id="5" name="Segnaposto numero diapositiva 4"/>
          <p:cNvSpPr>
            <a:spLocks noGrp="1"/>
          </p:cNvSpPr>
          <p:nvPr>
            <p:ph type="sldNum" sz="quarter" idx="12"/>
          </p:nvPr>
        </p:nvSpPr>
        <p:spPr/>
        <p:txBody>
          <a:bodyPr/>
          <a:lstStyle/>
          <a:p>
            <a:fld id="{2A9BEA0D-6E29-4728-81EC-D1B2AE6E5CB2}"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El</a:t>
            </a:r>
            <a:r>
              <a:rPr lang="it-IT" dirty="0" smtClean="0"/>
              <a:t> </a:t>
            </a:r>
            <a:r>
              <a:rPr lang="it-IT" dirty="0" err="1" smtClean="0"/>
              <a:t>rey</a:t>
            </a:r>
            <a:r>
              <a:rPr lang="it-IT" dirty="0" smtClean="0"/>
              <a:t> David: 99 </a:t>
            </a:r>
            <a:r>
              <a:rPr lang="it-IT" dirty="0" err="1" smtClean="0"/>
              <a:t>esposas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30</a:t>
            </a:fld>
            <a:endParaRPr lang="it-IT"/>
          </a:p>
        </p:txBody>
      </p:sp>
      <p:pic>
        <p:nvPicPr>
          <p:cNvPr id="70658" name="Picture 2" descr="http://wa5.www.artehistoria.jcyl.es/genios/jpg/LAD04564.jpg"/>
          <p:cNvPicPr>
            <a:picLocks noChangeAspect="1" noChangeArrowheads="1"/>
          </p:cNvPicPr>
          <p:nvPr/>
        </p:nvPicPr>
        <p:blipFill>
          <a:blip r:embed="rId3" cstate="print"/>
          <a:srcRect/>
          <a:stretch>
            <a:fillRect/>
          </a:stretch>
        </p:blipFill>
        <p:spPr bwMode="auto">
          <a:xfrm>
            <a:off x="1547664" y="1386673"/>
            <a:ext cx="6288633" cy="4229107"/>
          </a:xfrm>
          <a:prstGeom prst="rect">
            <a:avLst/>
          </a:prstGeom>
          <a:noFill/>
        </p:spPr>
      </p:pic>
      <p:sp>
        <p:nvSpPr>
          <p:cNvPr id="6" name="Titolo 1"/>
          <p:cNvSpPr txBox="1">
            <a:spLocks/>
          </p:cNvSpPr>
          <p:nvPr/>
        </p:nvSpPr>
        <p:spPr>
          <a:xfrm>
            <a:off x="2339752" y="5958606"/>
            <a:ext cx="5486400" cy="56673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smtClean="0">
                <a:ln>
                  <a:noFill/>
                </a:ln>
                <a:solidFill>
                  <a:schemeClr val="tx1"/>
                </a:solidFill>
                <a:effectLst/>
                <a:uLnTx/>
                <a:uFillTx/>
                <a:latin typeface="+mj-lt"/>
                <a:ea typeface="+mj-ea"/>
                <a:cs typeface="+mj-cs"/>
              </a:rPr>
              <a:t>David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entregando</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 la carta a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Uriah</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 1619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Oleo</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sobre</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tabla-Museo</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 </a:t>
            </a:r>
            <a:r>
              <a:rPr kumimoji="0" lang="it-IT" sz="2400" b="1" i="0" u="none" strike="noStrike" kern="1200" cap="none" spc="0" normalizeH="0" baseline="0" noProof="0" dirty="0" err="1" smtClean="0">
                <a:ln>
                  <a:noFill/>
                </a:ln>
                <a:solidFill>
                  <a:schemeClr val="tx1"/>
                </a:solidFill>
                <a:effectLst/>
                <a:uLnTx/>
                <a:uFillTx/>
                <a:latin typeface="+mj-lt"/>
                <a:ea typeface="+mj-ea"/>
                <a:cs typeface="+mj-cs"/>
              </a:rPr>
              <a:t>Mauritshuis</a:t>
            </a:r>
            <a:r>
              <a:rPr kumimoji="0" lang="it-IT" sz="2400" b="1" i="0" u="none" strike="noStrike" kern="1200" cap="none" spc="0" normalizeH="0" baseline="0" noProof="0" dirty="0" smtClean="0">
                <a:ln>
                  <a:noFill/>
                </a:ln>
                <a:solidFill>
                  <a:schemeClr val="tx1"/>
                </a:solidFill>
                <a:effectLst/>
                <a:uLnTx/>
                <a:uFillTx/>
                <a:latin typeface="+mj-lt"/>
                <a:ea typeface="+mj-ea"/>
                <a:cs typeface="+mj-cs"/>
              </a:rPr>
              <a:t>.</a:t>
            </a:r>
            <a:br>
              <a:rPr kumimoji="0" lang="it-IT" sz="2400" b="1" i="0" u="none" strike="noStrike" kern="1200" cap="none" spc="0" normalizeH="0" baseline="0" noProof="0" dirty="0" smtClean="0">
                <a:ln>
                  <a:noFill/>
                </a:ln>
                <a:solidFill>
                  <a:schemeClr val="tx1"/>
                </a:solidFill>
                <a:effectLst/>
                <a:uLnTx/>
                <a:uFillTx/>
                <a:latin typeface="+mj-lt"/>
                <a:ea typeface="+mj-ea"/>
                <a:cs typeface="+mj-cs"/>
              </a:rPr>
            </a:br>
            <a:endParaRPr kumimoji="0" lang="it-IT"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El</a:t>
            </a:r>
            <a:r>
              <a:rPr lang="it-IT" dirty="0" smtClean="0"/>
              <a:t> </a:t>
            </a:r>
            <a:r>
              <a:rPr lang="it-IT" dirty="0" err="1" smtClean="0"/>
              <a:t>rey</a:t>
            </a:r>
            <a:r>
              <a:rPr lang="it-IT" dirty="0" smtClean="0"/>
              <a:t> Salomon: 700 </a:t>
            </a:r>
            <a:r>
              <a:rPr lang="it-IT" dirty="0" err="1" smtClean="0"/>
              <a:t>esposas</a:t>
            </a:r>
            <a:r>
              <a:rPr lang="it-IT" dirty="0" smtClean="0"/>
              <a:t> </a:t>
            </a:r>
            <a:r>
              <a:rPr lang="it-IT" dirty="0" err="1" smtClean="0"/>
              <a:t>nobles</a:t>
            </a:r>
            <a:r>
              <a:rPr lang="it-IT" dirty="0" smtClean="0"/>
              <a:t> y </a:t>
            </a:r>
            <a:r>
              <a:rPr lang="it-IT" dirty="0" err="1" smtClean="0"/>
              <a:t>legitimas</a:t>
            </a:r>
            <a:r>
              <a:rPr lang="it-IT" dirty="0" smtClean="0"/>
              <a:t> + 300 </a:t>
            </a:r>
            <a:r>
              <a:rPr lang="it-IT" dirty="0" err="1" smtClean="0"/>
              <a:t>esclavas</a:t>
            </a:r>
            <a:r>
              <a:rPr lang="it-IT" dirty="0" smtClean="0"/>
              <a:t> y </a:t>
            </a:r>
            <a:r>
              <a:rPr lang="it-IT" dirty="0" err="1" smtClean="0"/>
              <a:t>concubinas</a:t>
            </a:r>
            <a:r>
              <a:rPr lang="it-IT" dirty="0" smtClean="0"/>
              <a:t> </a:t>
            </a:r>
            <a:endParaRPr lang="it-IT" dirty="0"/>
          </a:p>
        </p:txBody>
      </p:sp>
      <p:sp>
        <p:nvSpPr>
          <p:cNvPr id="3" name="Segnaposto contenuto 2"/>
          <p:cNvSpPr>
            <a:spLocks noGrp="1"/>
          </p:cNvSpPr>
          <p:nvPr>
            <p:ph idx="1"/>
          </p:nvPr>
        </p:nvSpPr>
        <p:spPr>
          <a:xfrm>
            <a:off x="2545432" y="6093296"/>
            <a:ext cx="5698976" cy="676672"/>
          </a:xfrm>
        </p:spPr>
        <p:txBody>
          <a:bodyPr>
            <a:normAutofit/>
          </a:bodyPr>
          <a:lstStyle/>
          <a:p>
            <a:pPr algn="r">
              <a:buNone/>
            </a:pPr>
            <a:r>
              <a:rPr lang="it-IT" sz="2800" dirty="0" err="1" smtClean="0"/>
              <a:t>Reina</a:t>
            </a:r>
            <a:r>
              <a:rPr lang="it-IT" sz="2800" dirty="0" smtClean="0"/>
              <a:t> de Saba y Salomon</a:t>
            </a:r>
            <a:endParaRPr lang="it-IT" sz="28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31</a:t>
            </a:fld>
            <a:endParaRPr lang="it-IT"/>
          </a:p>
        </p:txBody>
      </p:sp>
      <p:pic>
        <p:nvPicPr>
          <p:cNvPr id="74754" name="Picture 2" descr="http://www.12apostoles.com/jesusviveenlacasadeallado/wp-content/uploads/2011/10/reina-de-saba-salomon-signo-jonas.jpg"/>
          <p:cNvPicPr>
            <a:picLocks noChangeAspect="1" noChangeArrowheads="1"/>
          </p:cNvPicPr>
          <p:nvPr/>
        </p:nvPicPr>
        <p:blipFill>
          <a:blip r:embed="rId3" cstate="print"/>
          <a:srcRect/>
          <a:stretch>
            <a:fillRect/>
          </a:stretch>
        </p:blipFill>
        <p:spPr bwMode="auto">
          <a:xfrm>
            <a:off x="827584" y="1553647"/>
            <a:ext cx="7560841" cy="45892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98178"/>
          </a:xfrm>
        </p:spPr>
        <p:txBody>
          <a:bodyPr>
            <a:noAutofit/>
          </a:bodyPr>
          <a:lstStyle/>
          <a:p>
            <a:r>
              <a:rPr lang="es-AR" sz="2400" dirty="0" smtClean="0"/>
              <a:t>Carlo - Magno (742-814), tuvo 4 esposas de primer rango y 1 de segundo; se cree 6 concubinas; 20 hijos legítimos de éstos 10 son  mujeres. A ninguna de ellas dejo casarse, para </a:t>
            </a:r>
            <a:r>
              <a:rPr lang="es-AR" sz="2400" i="1" dirty="0" smtClean="0"/>
              <a:t>no generar rivales</a:t>
            </a:r>
            <a:r>
              <a:rPr lang="es-AR" sz="2400" dirty="0" smtClean="0"/>
              <a:t> de su sangre.</a:t>
            </a:r>
            <a:endParaRPr lang="it-IT" sz="2400" dirty="0"/>
          </a:p>
        </p:txBody>
      </p:sp>
      <p:sp>
        <p:nvSpPr>
          <p:cNvPr id="3" name="Segnaposto testo 2"/>
          <p:cNvSpPr>
            <a:spLocks noGrp="1"/>
          </p:cNvSpPr>
          <p:nvPr>
            <p:ph type="body" idx="1"/>
          </p:nvPr>
        </p:nvSpPr>
        <p:spPr/>
        <p:txBody>
          <a:bodyPr/>
          <a:lstStyle/>
          <a:p>
            <a:r>
              <a:rPr lang="it-IT" dirty="0" err="1" smtClean="0"/>
              <a:t>Hildegarda</a:t>
            </a:r>
            <a:endParaRPr lang="it-IT" dirty="0"/>
          </a:p>
        </p:txBody>
      </p:sp>
      <p:sp>
        <p:nvSpPr>
          <p:cNvPr id="5" name="Segnaposto testo 4"/>
          <p:cNvSpPr>
            <a:spLocks noGrp="1"/>
          </p:cNvSpPr>
          <p:nvPr>
            <p:ph type="body" sz="quarter" idx="3"/>
          </p:nvPr>
        </p:nvSpPr>
        <p:spPr>
          <a:xfrm>
            <a:off x="4645025" y="2213174"/>
            <a:ext cx="4041775" cy="639762"/>
          </a:xfrm>
        </p:spPr>
        <p:txBody>
          <a:bodyPr>
            <a:normAutofit fontScale="77500" lnSpcReduction="20000"/>
          </a:bodyPr>
          <a:lstStyle/>
          <a:p>
            <a:r>
              <a:rPr lang="es-AR" dirty="0" smtClean="0"/>
              <a:t>El matrimonio era un contrato público para fortalecer vínculos entre clanes.</a:t>
            </a:r>
            <a:endParaRPr lang="it-IT" dirty="0"/>
          </a:p>
        </p:txBody>
      </p:sp>
      <p:sp>
        <p:nvSpPr>
          <p:cNvPr id="7" name="Segnaposto numero diapositiva 6"/>
          <p:cNvSpPr>
            <a:spLocks noGrp="1"/>
          </p:cNvSpPr>
          <p:nvPr>
            <p:ph type="sldNum" sz="quarter" idx="12"/>
          </p:nvPr>
        </p:nvSpPr>
        <p:spPr/>
        <p:txBody>
          <a:bodyPr/>
          <a:lstStyle/>
          <a:p>
            <a:fld id="{2A9BEA0D-6E29-4728-81EC-D1B2AE6E5CB2}" type="slidenum">
              <a:rPr lang="it-IT" smtClean="0"/>
              <a:pPr/>
              <a:t>32</a:t>
            </a:fld>
            <a:endParaRPr lang="it-IT"/>
          </a:p>
        </p:txBody>
      </p:sp>
      <p:pic>
        <p:nvPicPr>
          <p:cNvPr id="8" name="Picture 4" descr="http://2.bp.blogspot.com/-bhUGa28pvqY/TbwZ5GSbhTI/AAAAAAAACfA/kq9Hcy72Nkg/s400/beata_irmengarda.jpg"/>
          <p:cNvPicPr>
            <a:picLocks noGrp="1" noChangeAspect="1" noChangeArrowheads="1"/>
          </p:cNvPicPr>
          <p:nvPr>
            <p:ph sz="half" idx="2"/>
          </p:nvPr>
        </p:nvPicPr>
        <p:blipFill>
          <a:blip r:embed="rId3" cstate="print"/>
          <a:srcRect/>
          <a:stretch>
            <a:fillRect/>
          </a:stretch>
        </p:blipFill>
        <p:spPr bwMode="auto">
          <a:xfrm>
            <a:off x="610022" y="2271913"/>
            <a:ext cx="3025874" cy="4358700"/>
          </a:xfrm>
          <a:prstGeom prst="rect">
            <a:avLst/>
          </a:prstGeom>
          <a:noFill/>
        </p:spPr>
      </p:pic>
      <p:pic>
        <p:nvPicPr>
          <p:cNvPr id="9" name="Picture 6" descr="carlo_magno_13"/>
          <p:cNvPicPr>
            <a:picLocks noChangeAspect="1" noChangeArrowheads="1"/>
          </p:cNvPicPr>
          <p:nvPr/>
        </p:nvPicPr>
        <p:blipFill>
          <a:blip r:embed="rId4" cstate="print"/>
          <a:srcRect/>
          <a:stretch>
            <a:fillRect/>
          </a:stretch>
        </p:blipFill>
        <p:spPr bwMode="auto">
          <a:xfrm>
            <a:off x="5436096" y="3933056"/>
            <a:ext cx="1768382" cy="1728192"/>
          </a:xfrm>
          <a:prstGeom prst="rect">
            <a:avLst/>
          </a:prstGeom>
          <a:noFill/>
        </p:spPr>
      </p:pic>
      <p:sp>
        <p:nvSpPr>
          <p:cNvPr id="10" name="Segnaposto testo 4"/>
          <p:cNvSpPr txBox="1">
            <a:spLocks/>
          </p:cNvSpPr>
          <p:nvPr/>
        </p:nvSpPr>
        <p:spPr>
          <a:xfrm>
            <a:off x="4922713" y="5453534"/>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AR" sz="2400" b="1" i="0" u="none" strike="noStrike" kern="1200" cap="none" spc="0" normalizeH="0" baseline="0" noProof="0" dirty="0" smtClean="0">
                <a:ln>
                  <a:noFill/>
                </a:ln>
                <a:solidFill>
                  <a:schemeClr val="tx1"/>
                </a:solidFill>
                <a:effectLst/>
                <a:uLnTx/>
                <a:uFillTx/>
                <a:latin typeface="+mn-lt"/>
                <a:ea typeface="+mn-ea"/>
                <a:cs typeface="+mn-cs"/>
              </a:rPr>
              <a:t>Firma</a:t>
            </a:r>
            <a:r>
              <a:rPr kumimoji="0" lang="es-AR" sz="2400" b="1" i="0" u="none" strike="noStrike" kern="1200" cap="none" spc="0" normalizeH="0" noProof="0" dirty="0" smtClean="0">
                <a:ln>
                  <a:noFill/>
                </a:ln>
                <a:solidFill>
                  <a:schemeClr val="tx1"/>
                </a:solidFill>
                <a:effectLst/>
                <a:uLnTx/>
                <a:uFillTx/>
                <a:latin typeface="+mn-lt"/>
                <a:ea typeface="+mn-ea"/>
                <a:cs typeface="+mn-cs"/>
              </a:rPr>
              <a:t> di Carlo </a:t>
            </a:r>
            <a:r>
              <a:rPr lang="es-AR" sz="2400" b="1" dirty="0" smtClean="0"/>
              <a:t>M</a:t>
            </a:r>
            <a:r>
              <a:rPr kumimoji="0" lang="es-AR" sz="2400" b="1" i="0" u="none" strike="noStrike" kern="1200" cap="none" spc="0" normalizeH="0" noProof="0" dirty="0" err="1" smtClean="0">
                <a:ln>
                  <a:noFill/>
                </a:ln>
                <a:solidFill>
                  <a:schemeClr val="tx1"/>
                </a:solidFill>
                <a:effectLst/>
                <a:uLnTx/>
                <a:uFillTx/>
                <a:latin typeface="+mn-lt"/>
                <a:ea typeface="+mn-ea"/>
                <a:cs typeface="+mn-cs"/>
              </a:rPr>
              <a:t>agno</a:t>
            </a:r>
            <a:endParaRPr kumimoji="0" lang="it-IT"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39952" y="404664"/>
            <a:ext cx="4680520" cy="2736305"/>
          </a:xfrm>
        </p:spPr>
        <p:txBody>
          <a:bodyPr>
            <a:normAutofit/>
          </a:bodyPr>
          <a:lstStyle/>
          <a:p>
            <a:pPr indent="0">
              <a:buNone/>
            </a:pPr>
            <a:r>
              <a:rPr lang="es-AR" sz="2400" dirty="0" smtClean="0"/>
              <a:t>En Europa la concubina, la amante, y la prostitución son instituciones sociales con la función manifiesta de mantener vigente el matrimonio </a:t>
            </a:r>
            <a:r>
              <a:rPr lang="es-AR" sz="2400" dirty="0" err="1" smtClean="0"/>
              <a:t>monogàmico</a:t>
            </a:r>
            <a:r>
              <a:rPr lang="es-AR" sz="2400" dirty="0" smtClean="0"/>
              <a:t>.</a:t>
            </a:r>
            <a:endParaRPr lang="it-IT" sz="24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33</a:t>
            </a:fld>
            <a:endParaRPr lang="it-IT" dirty="0"/>
          </a:p>
        </p:txBody>
      </p:sp>
      <p:pic>
        <p:nvPicPr>
          <p:cNvPr id="2050" name="Picture 2" descr="http://www.fmboschetto.it/religione/Apocalisse/durerBabilonia.jpg"/>
          <p:cNvPicPr>
            <a:picLocks noChangeAspect="1" noChangeArrowheads="1"/>
          </p:cNvPicPr>
          <p:nvPr/>
        </p:nvPicPr>
        <p:blipFill>
          <a:blip r:embed="rId3" cstate="print"/>
          <a:srcRect/>
          <a:stretch>
            <a:fillRect/>
          </a:stretch>
        </p:blipFill>
        <p:spPr bwMode="auto">
          <a:xfrm>
            <a:off x="248590" y="404664"/>
            <a:ext cx="4035378" cy="5832648"/>
          </a:xfrm>
          <a:prstGeom prst="rect">
            <a:avLst/>
          </a:prstGeom>
          <a:noFill/>
        </p:spPr>
      </p:pic>
      <p:pic>
        <p:nvPicPr>
          <p:cNvPr id="2052" name="Picture 4" descr="http://zancleweb.files.wordpress.com/2011/03/prostituzione.jpg?w=300&amp;h=266">
            <a:hlinkClick r:id="rId4"/>
          </p:cNvPr>
          <p:cNvPicPr>
            <a:picLocks noChangeAspect="1" noChangeArrowheads="1"/>
          </p:cNvPicPr>
          <p:nvPr/>
        </p:nvPicPr>
        <p:blipFill>
          <a:blip r:embed="rId5" cstate="print"/>
          <a:srcRect/>
          <a:stretch>
            <a:fillRect/>
          </a:stretch>
        </p:blipFill>
        <p:spPr bwMode="auto">
          <a:xfrm>
            <a:off x="4660792" y="2780928"/>
            <a:ext cx="3871648" cy="3432864"/>
          </a:xfrm>
          <a:prstGeom prst="rect">
            <a:avLst/>
          </a:prstGeom>
          <a:noFill/>
        </p:spPr>
      </p:pic>
      <p:sp>
        <p:nvSpPr>
          <p:cNvPr id="6" name="Segnaposto contenuto 2"/>
          <p:cNvSpPr txBox="1">
            <a:spLocks/>
          </p:cNvSpPr>
          <p:nvPr/>
        </p:nvSpPr>
        <p:spPr>
          <a:xfrm>
            <a:off x="179512" y="6237312"/>
            <a:ext cx="4176464" cy="532656"/>
          </a:xfrm>
          <a:prstGeom prst="rect">
            <a:avLst/>
          </a:prstGeom>
        </p:spPr>
        <p:txBody>
          <a:bodyPr vert="horz" lIns="91440" tIns="45720" rIns="91440" bIns="45720" rtlCol="0">
            <a:normAutofit/>
          </a:bodyPr>
          <a:lstStyle/>
          <a:p>
            <a:pPr marL="342900" lvl="0" indent="-342900">
              <a:spcBef>
                <a:spcPct val="20000"/>
              </a:spcBef>
            </a:pPr>
            <a:r>
              <a:rPr lang="it-IT" sz="1600" b="1" i="1" dirty="0" err="1" smtClean="0"/>
              <a:t>Albrecht</a:t>
            </a:r>
            <a:r>
              <a:rPr lang="it-IT" sz="1600" b="1" i="1" dirty="0" smtClean="0"/>
              <a:t> </a:t>
            </a:r>
            <a:r>
              <a:rPr lang="it-IT" sz="1600" b="1" i="1" dirty="0" err="1" smtClean="0"/>
              <a:t>Dürer</a:t>
            </a:r>
            <a:r>
              <a:rPr lang="it-IT" sz="1600" b="1" i="1" dirty="0" smtClean="0"/>
              <a:t>, La Grande Prostituta, xilografia</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egnaposto contenuto 2"/>
          <p:cNvSpPr txBox="1">
            <a:spLocks/>
          </p:cNvSpPr>
          <p:nvPr/>
        </p:nvSpPr>
        <p:spPr>
          <a:xfrm>
            <a:off x="4644008" y="6237312"/>
            <a:ext cx="4032448" cy="532656"/>
          </a:xfrm>
          <a:prstGeom prst="rect">
            <a:avLst/>
          </a:prstGeom>
        </p:spPr>
        <p:txBody>
          <a:bodyPr vert="horz" lIns="91440" tIns="45720" rIns="91440" bIns="45720" rtlCol="0">
            <a:normAutofit/>
          </a:bodyPr>
          <a:lstStyle/>
          <a:p>
            <a:pPr marL="342900" lvl="0" indent="-342900" algn="ctr">
              <a:spcBef>
                <a:spcPct val="20000"/>
              </a:spcBef>
            </a:pPr>
            <a:r>
              <a:rPr lang="it-IT" sz="1600" b="1" i="1" dirty="0" err="1" smtClean="0"/>
              <a:t>Sexualidad</a:t>
            </a:r>
            <a:r>
              <a:rPr lang="it-IT" sz="1600" b="1" i="1" dirty="0" smtClean="0"/>
              <a:t>  </a:t>
            </a:r>
            <a:r>
              <a:rPr lang="it-IT" sz="1600" b="1" i="1" dirty="0" err="1" smtClean="0"/>
              <a:t>es</a:t>
            </a:r>
            <a:r>
              <a:rPr lang="it-IT" sz="1600" b="1" i="1" dirty="0" smtClean="0"/>
              <a:t> </a:t>
            </a:r>
            <a:r>
              <a:rPr lang="it-IT" sz="1600" b="1" i="1" dirty="0" err="1" smtClean="0"/>
              <a:t>sagrada</a:t>
            </a:r>
            <a:r>
              <a:rPr lang="it-IT" sz="1600" b="1" i="1" dirty="0" smtClean="0"/>
              <a:t> </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858218"/>
          </a:xfrm>
        </p:spPr>
        <p:txBody>
          <a:bodyPr>
            <a:noAutofit/>
          </a:bodyPr>
          <a:lstStyle/>
          <a:p>
            <a:r>
              <a:rPr lang="es-AR" sz="2400" dirty="0" smtClean="0"/>
              <a:t>El derecho a la infidelidad conyugal está garantizado por el fuero consuetudinario, a veces se tiene o se lleva la concubina a la casa </a:t>
            </a:r>
            <a:r>
              <a:rPr lang="es-AR" sz="2400" dirty="0" smtClean="0"/>
              <a:t>matrimonial</a:t>
            </a:r>
            <a:br>
              <a:rPr lang="es-AR" sz="2400" dirty="0" smtClean="0"/>
            </a:br>
            <a:r>
              <a:rPr lang="es-AR" sz="2400" dirty="0" smtClean="0"/>
              <a:t/>
            </a:r>
            <a:br>
              <a:rPr lang="es-AR" sz="2400" dirty="0" smtClean="0"/>
            </a:br>
            <a:r>
              <a:rPr lang="es-AR" sz="2400" dirty="0" smtClean="0"/>
              <a:t>DOS HIJOS ILEGITIMOS DEL PATRIARCADO</a:t>
            </a:r>
            <a:endParaRPr lang="it-IT" sz="2400" dirty="0"/>
          </a:p>
        </p:txBody>
      </p:sp>
      <p:sp>
        <p:nvSpPr>
          <p:cNvPr id="3" name="Segnaposto testo 2"/>
          <p:cNvSpPr>
            <a:spLocks noGrp="1"/>
          </p:cNvSpPr>
          <p:nvPr>
            <p:ph type="body" idx="1"/>
          </p:nvPr>
        </p:nvSpPr>
        <p:spPr>
          <a:xfrm>
            <a:off x="457200" y="1916832"/>
            <a:ext cx="4040188" cy="639762"/>
          </a:xfrm>
        </p:spPr>
        <p:txBody>
          <a:bodyPr/>
          <a:lstStyle/>
          <a:p>
            <a:r>
              <a:rPr lang="it-IT" dirty="0" smtClean="0"/>
              <a:t>Augusto Cesar </a:t>
            </a:r>
            <a:r>
              <a:rPr lang="it-IT" dirty="0" err="1" smtClean="0"/>
              <a:t>Sandino</a:t>
            </a:r>
            <a:endParaRPr lang="it-IT" dirty="0"/>
          </a:p>
        </p:txBody>
      </p:sp>
      <p:pic>
        <p:nvPicPr>
          <p:cNvPr id="8" name="Segnaposto contenuto 7" descr="Sandino.jpg"/>
          <p:cNvPicPr>
            <a:picLocks noGrp="1" noChangeAspect="1"/>
          </p:cNvPicPr>
          <p:nvPr>
            <p:ph sz="half" idx="2"/>
          </p:nvPr>
        </p:nvPicPr>
        <p:blipFill>
          <a:blip r:embed="rId3" cstate="print"/>
          <a:stretch>
            <a:fillRect/>
          </a:stretch>
        </p:blipFill>
        <p:spPr>
          <a:xfrm>
            <a:off x="542900" y="2708920"/>
            <a:ext cx="3525044" cy="2483554"/>
          </a:xfrm>
        </p:spPr>
      </p:pic>
      <p:sp>
        <p:nvSpPr>
          <p:cNvPr id="5" name="Segnaposto testo 4"/>
          <p:cNvSpPr>
            <a:spLocks noGrp="1"/>
          </p:cNvSpPr>
          <p:nvPr>
            <p:ph type="body" sz="quarter" idx="3"/>
          </p:nvPr>
        </p:nvSpPr>
        <p:spPr>
          <a:xfrm>
            <a:off x="5148064" y="1925142"/>
            <a:ext cx="3538736" cy="639762"/>
          </a:xfrm>
        </p:spPr>
        <p:txBody>
          <a:bodyPr/>
          <a:lstStyle/>
          <a:p>
            <a:r>
              <a:rPr lang="it-IT" dirty="0" smtClean="0"/>
              <a:t>Eva </a:t>
            </a:r>
            <a:r>
              <a:rPr lang="it-IT" dirty="0" err="1" smtClean="0"/>
              <a:t>Duarte</a:t>
            </a:r>
            <a:endParaRPr lang="it-IT" dirty="0"/>
          </a:p>
        </p:txBody>
      </p:sp>
      <p:sp>
        <p:nvSpPr>
          <p:cNvPr id="7" name="Segnaposto numero diapositiva 6"/>
          <p:cNvSpPr>
            <a:spLocks noGrp="1"/>
          </p:cNvSpPr>
          <p:nvPr>
            <p:ph type="sldNum" sz="quarter" idx="12"/>
          </p:nvPr>
        </p:nvSpPr>
        <p:spPr/>
        <p:txBody>
          <a:bodyPr/>
          <a:lstStyle/>
          <a:p>
            <a:fld id="{2A9BEA0D-6E29-4728-81EC-D1B2AE6E5CB2}" type="slidenum">
              <a:rPr lang="it-IT" smtClean="0"/>
              <a:pPr/>
              <a:t>34</a:t>
            </a:fld>
            <a:endParaRPr lang="it-IT"/>
          </a:p>
        </p:txBody>
      </p:sp>
      <p:pic>
        <p:nvPicPr>
          <p:cNvPr id="80898" name="Picture 2" descr="http://t1.gstatic.com/images?q=tbn:ANd9GcRCbOeQvHRpQwEFKcVFGAippBCdiXDuZrmRi-g0bES_Dd_A_rxs"/>
          <p:cNvPicPr>
            <a:picLocks noGrp="1" noChangeAspect="1" noChangeArrowheads="1"/>
          </p:cNvPicPr>
          <p:nvPr>
            <p:ph sz="quarter" idx="4"/>
          </p:nvPr>
        </p:nvPicPr>
        <p:blipFill>
          <a:blip r:embed="rId4" cstate="print"/>
          <a:srcRect/>
          <a:stretch>
            <a:fillRect/>
          </a:stretch>
        </p:blipFill>
        <p:spPr bwMode="auto">
          <a:xfrm>
            <a:off x="5298008" y="2636912"/>
            <a:ext cx="2514352" cy="394711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pPr eaLnBrk="1" hangingPunct="1"/>
            <a:r>
              <a:rPr lang="it-IT" dirty="0" smtClean="0"/>
              <a:t>Poligamia e Islam</a:t>
            </a:r>
          </a:p>
        </p:txBody>
      </p:sp>
      <p:sp>
        <p:nvSpPr>
          <p:cNvPr id="35844" name="Segnaposto contenuto 3"/>
          <p:cNvSpPr>
            <a:spLocks noGrp="1"/>
          </p:cNvSpPr>
          <p:nvPr>
            <p:ph sz="half" idx="2"/>
          </p:nvPr>
        </p:nvSpPr>
        <p:spPr>
          <a:xfrm>
            <a:off x="1187624" y="1412776"/>
            <a:ext cx="6552728" cy="2160239"/>
          </a:xfrm>
        </p:spPr>
        <p:txBody>
          <a:bodyPr>
            <a:normAutofit/>
          </a:bodyPr>
          <a:lstStyle/>
          <a:p>
            <a:pPr indent="342900" algn="just" eaLnBrk="1" hangingPunct="1">
              <a:buNone/>
            </a:pPr>
            <a:r>
              <a:rPr lang="es-ES" dirty="0" smtClean="0"/>
              <a:t>El matrimonio polígamo islámico supone la unión simultánea de un hombre con varias esposas. Si utilizáramos con precisión la denominación de esta figura deberíamos designarla poliginia…</a:t>
            </a:r>
            <a:endParaRPr lang="it-IT" dirty="0" smtClean="0"/>
          </a:p>
        </p:txBody>
      </p:sp>
      <p:sp>
        <p:nvSpPr>
          <p:cNvPr id="7" name="Segnaposto numero diapositiva 6"/>
          <p:cNvSpPr>
            <a:spLocks noGrp="1"/>
          </p:cNvSpPr>
          <p:nvPr>
            <p:ph type="sldNum" sz="quarter" idx="12"/>
          </p:nvPr>
        </p:nvSpPr>
        <p:spPr/>
        <p:txBody>
          <a:bodyPr/>
          <a:lstStyle/>
          <a:p>
            <a:pPr>
              <a:defRPr/>
            </a:pPr>
            <a:fld id="{B7F6A06C-7BAF-4A46-A098-587D20C96F1F}" type="slidenum">
              <a:rPr lang="it-IT" smtClean="0"/>
              <a:pPr>
                <a:defRPr/>
              </a:pPr>
              <a:t>35</a:t>
            </a:fld>
            <a:endParaRPr lang="it-IT"/>
          </a:p>
        </p:txBody>
      </p:sp>
      <p:pic>
        <p:nvPicPr>
          <p:cNvPr id="2050" name="Picture 2" descr="http://www.islamhoy.org/imagenes/poligamia.jpg"/>
          <p:cNvPicPr>
            <a:picLocks noChangeAspect="1" noChangeArrowheads="1"/>
          </p:cNvPicPr>
          <p:nvPr/>
        </p:nvPicPr>
        <p:blipFill>
          <a:blip r:embed="rId3" cstate="print">
            <a:lum bright="10000"/>
          </a:blip>
          <a:srcRect/>
          <a:stretch>
            <a:fillRect/>
          </a:stretch>
        </p:blipFill>
        <p:spPr bwMode="auto">
          <a:xfrm>
            <a:off x="1835696" y="3429001"/>
            <a:ext cx="5481674" cy="30963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Derecho</a:t>
            </a:r>
            <a:r>
              <a:rPr lang="it-IT" dirty="0" smtClean="0"/>
              <a:t> islamico II</a:t>
            </a:r>
            <a:endParaRPr lang="it-IT" dirty="0"/>
          </a:p>
        </p:txBody>
      </p:sp>
      <p:sp>
        <p:nvSpPr>
          <p:cNvPr id="3" name="Segnaposto contenuto 2"/>
          <p:cNvSpPr>
            <a:spLocks noGrp="1"/>
          </p:cNvSpPr>
          <p:nvPr>
            <p:ph idx="1"/>
          </p:nvPr>
        </p:nvSpPr>
        <p:spPr/>
        <p:txBody>
          <a:bodyPr>
            <a:normAutofit fontScale="92500" lnSpcReduction="20000"/>
          </a:bodyPr>
          <a:lstStyle/>
          <a:p>
            <a:pPr indent="342900">
              <a:buNone/>
            </a:pPr>
            <a:r>
              <a:rPr lang="es-AR" dirty="0" smtClean="0"/>
              <a:t>El Derecho Islámico establece el límite de cuatro mujeres: se recomienda a quien accede a esta religión si tuviese más de cuatro, de ser honesto y divorciar. Se recomienda a quien teme de no ser justo con los huérfanos, casarse con una sola esposa, y tener esclavas (sic)….se trata de evitar injusticias con  herederos, y de la justa distribución del tiempo entre las esposas. “</a:t>
            </a:r>
            <a:r>
              <a:rPr lang="es-AR" b="1" i="1" dirty="0" smtClean="0"/>
              <a:t>No hagas a una esposa a una mujer, lo que no quisieras ni para tu madre, ni para tu hermana, ni para tu tía</a:t>
            </a:r>
            <a:r>
              <a:rPr lang="es-AR" dirty="0" smtClean="0"/>
              <a:t>…”</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42790"/>
            <a:ext cx="8229600" cy="1426170"/>
          </a:xfrm>
        </p:spPr>
        <p:txBody>
          <a:bodyPr>
            <a:normAutofit fontScale="90000"/>
          </a:bodyPr>
          <a:lstStyle/>
          <a:p>
            <a:r>
              <a:rPr lang="es-AR" b="1" dirty="0" smtClean="0"/>
              <a:t>Matrimonio sororal, levirato y matrimonio morganático</a:t>
            </a:r>
            <a:endParaRPr lang="it-IT" dirty="0"/>
          </a:p>
        </p:txBody>
      </p:sp>
      <p:sp>
        <p:nvSpPr>
          <p:cNvPr id="3" name="Segnaposto contenuto 2"/>
          <p:cNvSpPr>
            <a:spLocks noGrp="1"/>
          </p:cNvSpPr>
          <p:nvPr>
            <p:ph idx="1"/>
          </p:nvPr>
        </p:nvSpPr>
        <p:spPr>
          <a:xfrm>
            <a:off x="457200" y="3789040"/>
            <a:ext cx="8229600" cy="2337123"/>
          </a:xfrm>
        </p:spPr>
        <p:txBody>
          <a:bodyPr/>
          <a:lstStyle/>
          <a:p>
            <a:pPr algn="ctr">
              <a:buNone/>
            </a:pPr>
            <a:r>
              <a:rPr lang="es-AR" dirty="0" smtClean="0"/>
              <a:t>Son formas dentro del modelo patriarcal</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b="1" dirty="0" smtClean="0"/>
              <a:t>Matrimonio Sororal</a:t>
            </a:r>
            <a:endParaRPr lang="it-IT" dirty="0"/>
          </a:p>
        </p:txBody>
      </p:sp>
      <p:sp>
        <p:nvSpPr>
          <p:cNvPr id="3" name="Segnaposto contenuto 2"/>
          <p:cNvSpPr>
            <a:spLocks noGrp="1"/>
          </p:cNvSpPr>
          <p:nvPr>
            <p:ph idx="1"/>
          </p:nvPr>
        </p:nvSpPr>
        <p:spPr/>
        <p:txBody>
          <a:bodyPr>
            <a:normAutofit fontScale="47500" lnSpcReduction="20000"/>
          </a:bodyPr>
          <a:lstStyle/>
          <a:p>
            <a:endParaRPr lang="it-IT" dirty="0" smtClean="0"/>
          </a:p>
          <a:p>
            <a:pPr>
              <a:buNone/>
            </a:pPr>
            <a:r>
              <a:rPr lang="es-ES" i="1" dirty="0" err="1" smtClean="0"/>
              <a:t>Sororato</a:t>
            </a:r>
            <a:r>
              <a:rPr lang="es-ES" i="1" dirty="0" smtClean="0"/>
              <a:t>. Época prehispánica. </a:t>
            </a:r>
            <a:endParaRPr lang="es-ES" dirty="0" smtClean="0"/>
          </a:p>
          <a:p>
            <a:pPr>
              <a:buNone/>
            </a:pPr>
            <a:r>
              <a:rPr lang="es-ES" dirty="0" smtClean="0"/>
              <a:t>Cuando un indio </a:t>
            </a:r>
            <a:r>
              <a:rPr lang="es-ES" dirty="0" err="1" smtClean="0"/>
              <a:t>caribe</a:t>
            </a:r>
            <a:r>
              <a:rPr lang="es-ES" dirty="0" smtClean="0"/>
              <a:t> se casaba, se unía al mismo tiempo con todas las hermanas de su mujer (BRIT0 FIGUEROA, vol. cit., 48). </a:t>
            </a:r>
          </a:p>
          <a:p>
            <a:pPr>
              <a:buNone/>
            </a:pPr>
            <a:r>
              <a:rPr lang="es-ES" dirty="0" smtClean="0"/>
              <a:t>En Catamarca, el que tomaba mujer gozaba de las hermanas de ésta (J. DE LA ESPADA, 1885, II, LVI). Igualmente en Guamanga (</a:t>
            </a:r>
            <a:r>
              <a:rPr lang="es-ES" i="1" dirty="0" err="1" smtClean="0"/>
              <a:t>ibid</a:t>
            </a:r>
            <a:r>
              <a:rPr lang="es-ES" dirty="0" err="1" smtClean="0"/>
              <a:t>.</a:t>
            </a:r>
            <a:r>
              <a:rPr lang="es-ES" dirty="0" smtClean="0"/>
              <a:t>, 1965, I, 178). </a:t>
            </a:r>
          </a:p>
          <a:p>
            <a:pPr>
              <a:buNone/>
            </a:pPr>
            <a:endParaRPr lang="es-ES" i="1" dirty="0" smtClean="0"/>
          </a:p>
          <a:p>
            <a:pPr>
              <a:buNone/>
            </a:pPr>
            <a:endParaRPr lang="es-ES" i="1" dirty="0" smtClean="0"/>
          </a:p>
          <a:p>
            <a:pPr>
              <a:buNone/>
            </a:pPr>
            <a:r>
              <a:rPr lang="es-ES" i="1" dirty="0" smtClean="0"/>
              <a:t>Época </a:t>
            </a:r>
            <a:r>
              <a:rPr lang="es-ES" i="1" dirty="0" err="1" smtClean="0"/>
              <a:t>poshispánica</a:t>
            </a:r>
            <a:r>
              <a:rPr lang="es-ES" i="1" dirty="0" smtClean="0"/>
              <a:t>. </a:t>
            </a:r>
          </a:p>
          <a:p>
            <a:pPr>
              <a:buNone/>
            </a:pPr>
            <a:r>
              <a:rPr lang="es-ES" dirty="0" smtClean="0"/>
              <a:t>En la familia de Pedro de Alvarado, conquistador de Guatemala, hubo tendencia a esto. Aunque, desde luego, previa la dispensa eclesiástica, porque con los grandes la Iglesia no ha sido muy escrupulosa. Alvarado obtuvo una para casarse con Beatriz de la Cueva, hermana de su primera mujer Francisca, que pereció en una inundación ocurrida en la capital (FUENTES Y GUZMÁN, 1969, I, 129). Aun el obispo Marroquín propuso en 1537 que Juan Alvarado, hermano de Pedro, se casase con Leonor, hija de éste de las tres que dejó y tres hombres, todos no legítimos (</a:t>
            </a:r>
            <a:r>
              <a:rPr lang="es-ES" i="1" dirty="0" smtClean="0"/>
              <a:t>Cartas de Indias</a:t>
            </a:r>
            <a:r>
              <a:rPr lang="es-ES" dirty="0" smtClean="0"/>
              <a:t>, 1974, II, 430). </a:t>
            </a:r>
          </a:p>
          <a:p>
            <a:pPr>
              <a:buNone/>
            </a:pPr>
            <a:r>
              <a:rPr lang="es-ES" dirty="0" smtClean="0"/>
              <a:t>Juan de la Torre Villegas, residente en el Perú y muñidor de la muerte del virrey Núñez Vela, no se confesaba por no decir que tenía acceso con una hermana de su mujer (GUTÍERREZ DE SANTA CLARA, 1963, III, 67). No se sabe si es este mismo el que fue mandado ajusticiar por La </a:t>
            </a:r>
            <a:r>
              <a:rPr lang="es-ES" dirty="0" err="1" smtClean="0"/>
              <a:t>Gasca</a:t>
            </a:r>
            <a:r>
              <a:rPr lang="es-ES" dirty="0" smtClean="0"/>
              <a:t> (CALVETE, 1965, V, 28). </a:t>
            </a:r>
          </a:p>
          <a:p>
            <a:pPr>
              <a:buNone/>
            </a:pPr>
            <a:r>
              <a:rPr lang="es-ES" dirty="0" smtClean="0"/>
              <a:t>Domingo de Irala, en el Paraguay tuvo hijos en siete indias que eran hermanas (AZARA, 1969, 253). </a:t>
            </a:r>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Levirato</a:t>
            </a:r>
            <a:endParaRPr lang="it-IT" dirty="0"/>
          </a:p>
        </p:txBody>
      </p:sp>
      <p:sp>
        <p:nvSpPr>
          <p:cNvPr id="3" name="Segnaposto contenuto 2"/>
          <p:cNvSpPr>
            <a:spLocks noGrp="1"/>
          </p:cNvSpPr>
          <p:nvPr>
            <p:ph idx="1"/>
          </p:nvPr>
        </p:nvSpPr>
        <p:spPr>
          <a:xfrm>
            <a:off x="0" y="1628800"/>
            <a:ext cx="4067944" cy="4752528"/>
          </a:xfrm>
        </p:spPr>
        <p:txBody>
          <a:bodyPr>
            <a:normAutofit/>
          </a:bodyPr>
          <a:lstStyle/>
          <a:p>
            <a:pPr marL="108000" indent="0">
              <a:buNone/>
            </a:pPr>
            <a:r>
              <a:rPr lang="es-AR" dirty="0" smtClean="0"/>
              <a:t>El levirato [de </a:t>
            </a:r>
            <a:r>
              <a:rPr lang="es-AR" i="1" dirty="0" err="1" smtClean="0"/>
              <a:t>levir</a:t>
            </a:r>
            <a:r>
              <a:rPr lang="es-AR" i="1" dirty="0" smtClean="0"/>
              <a:t>, </a:t>
            </a:r>
            <a:r>
              <a:rPr lang="es-AR" i="1" dirty="0" err="1" smtClean="0"/>
              <a:t>devir</a:t>
            </a:r>
            <a:r>
              <a:rPr lang="es-AR" dirty="0" smtClean="0"/>
              <a:t> hermano] es la situación inversa: la mujer si viuda, se casa con el hermano del marido; hay una prohibición de la exogamia, de casar un hombre fuera del clan.</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39</a:t>
            </a:fld>
            <a:endParaRPr lang="it-IT"/>
          </a:p>
        </p:txBody>
      </p:sp>
      <p:pic>
        <p:nvPicPr>
          <p:cNvPr id="84996" name="Picture 4" descr="http://www.hagshama.org.il/amlat/seminario/mostrarfot.asp?id=1400&amp;tam=1"/>
          <p:cNvPicPr>
            <a:picLocks noChangeAspect="1" noChangeArrowheads="1"/>
          </p:cNvPicPr>
          <p:nvPr/>
        </p:nvPicPr>
        <p:blipFill>
          <a:blip r:embed="rId3" cstate="print"/>
          <a:srcRect/>
          <a:stretch>
            <a:fillRect/>
          </a:stretch>
        </p:blipFill>
        <p:spPr bwMode="auto">
          <a:xfrm>
            <a:off x="4211960" y="1772816"/>
            <a:ext cx="4710317" cy="3528392"/>
          </a:xfrm>
          <a:prstGeom prst="rect">
            <a:avLst/>
          </a:prstGeom>
          <a:noFill/>
        </p:spPr>
      </p:pic>
      <p:sp>
        <p:nvSpPr>
          <p:cNvPr id="7" name="CasellaDiTesto 6"/>
          <p:cNvSpPr txBox="1"/>
          <p:nvPr/>
        </p:nvSpPr>
        <p:spPr>
          <a:xfrm>
            <a:off x="6588224" y="5363924"/>
            <a:ext cx="2214477" cy="369332"/>
          </a:xfrm>
          <a:prstGeom prst="rect">
            <a:avLst/>
          </a:prstGeom>
          <a:noFill/>
        </p:spPr>
        <p:txBody>
          <a:bodyPr wrap="square" rtlCol="0">
            <a:spAutoFit/>
          </a:bodyPr>
          <a:lstStyle/>
          <a:p>
            <a:r>
              <a:rPr lang="it-IT" dirty="0" smtClean="0"/>
              <a:t>Ruth, </a:t>
            </a:r>
            <a:r>
              <a:rPr lang="it-IT" dirty="0" err="1" smtClean="0"/>
              <a:t>mujer</a:t>
            </a:r>
            <a:r>
              <a:rPr lang="it-IT" dirty="0" smtClean="0"/>
              <a:t> moabita</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Autofit/>
          </a:bodyPr>
          <a:lstStyle/>
          <a:p>
            <a:r>
              <a:rPr lang="es-AR" sz="2400" dirty="0"/>
              <a:t>La Declaración Universal de los Derechos del Hombre establece que, hombres y mujeres si tienen la edad legal, tienen también el derecho de fundar una familia, sin límites de raza, ciudadanía o religión, (Articulo 16</a:t>
            </a:r>
            <a:r>
              <a:rPr lang="es-AR" sz="2400" dirty="0" smtClean="0"/>
              <a:t>).</a:t>
            </a:r>
            <a:endParaRPr lang="it-IT" sz="2400" dirty="0"/>
          </a:p>
        </p:txBody>
      </p:sp>
      <p:sp>
        <p:nvSpPr>
          <p:cNvPr id="3" name="Segnaposto contenuto 2"/>
          <p:cNvSpPr>
            <a:spLocks noGrp="1"/>
          </p:cNvSpPr>
          <p:nvPr>
            <p:ph idx="1"/>
          </p:nvPr>
        </p:nvSpPr>
        <p:spPr>
          <a:xfrm>
            <a:off x="457200" y="2892077"/>
            <a:ext cx="8229600" cy="3993307"/>
          </a:xfrm>
        </p:spPr>
        <p:txBody>
          <a:bodyPr>
            <a:normAutofit fontScale="77500" lnSpcReduction="20000"/>
          </a:bodyPr>
          <a:lstStyle/>
          <a:p>
            <a:pPr>
              <a:buNone/>
            </a:pPr>
            <a:r>
              <a:rPr lang="es-ES" b="1" dirty="0"/>
              <a:t>Artículo 16</a:t>
            </a:r>
          </a:p>
          <a:p>
            <a:pPr marL="514350" indent="-514350">
              <a:buFont typeface="+mj-lt"/>
              <a:buAutoNum type="arabicPeriod"/>
            </a:pPr>
            <a:r>
              <a:rPr lang="es-ES" sz="3100" dirty="0"/>
              <a:t>Los hombres y las mujeres, a partir de la edad núbil, tienen derecho, sin restricción alguna por motivos de raza, nacionalidad o religión, a casarse y fundar una familia, y disfrutarán de iguales derechos en cuanto al matrimonio, durante el matrimonio y en caso de disolución del matrimonio.</a:t>
            </a:r>
          </a:p>
          <a:p>
            <a:pPr marL="514350" indent="-514350">
              <a:buFont typeface="+mj-lt"/>
              <a:buAutoNum type="arabicPeriod"/>
            </a:pPr>
            <a:r>
              <a:rPr lang="es-ES" sz="3100" dirty="0"/>
              <a:t>Sólo mediante libre y pleno consentimiento de los futuros esposos podrá contraerse el matrimonio.</a:t>
            </a:r>
          </a:p>
          <a:p>
            <a:pPr marL="514350" indent="-514350">
              <a:buFont typeface="+mj-lt"/>
              <a:buAutoNum type="arabicPeriod"/>
            </a:pPr>
            <a:r>
              <a:rPr lang="es-ES" sz="3100" dirty="0"/>
              <a:t>La familia es el elemento natural y fundamental de la sociedad y tiene derecho a la protección de la sociedad y del Estado</a:t>
            </a:r>
            <a:r>
              <a:rPr lang="es-ES" sz="3100" dirty="0" smtClean="0"/>
              <a:t>.</a:t>
            </a:r>
            <a:endParaRPr lang="es-ES" sz="3100" dirty="0"/>
          </a:p>
        </p:txBody>
      </p:sp>
      <p:pic>
        <p:nvPicPr>
          <p:cNvPr id="4" name="Segnaposto contenuto 3" descr="logo.jpg"/>
          <p:cNvPicPr>
            <a:picLocks noChangeAspect="1"/>
          </p:cNvPicPr>
          <p:nvPr/>
        </p:nvPicPr>
        <p:blipFill>
          <a:blip r:embed="rId3" cstate="print"/>
          <a:stretch>
            <a:fillRect/>
          </a:stretch>
        </p:blipFill>
        <p:spPr>
          <a:xfrm>
            <a:off x="857250" y="1909961"/>
            <a:ext cx="7429500" cy="942975"/>
          </a:xfrm>
          <a:prstGeom prst="rect">
            <a:avLst/>
          </a:prstGeom>
        </p:spPr>
      </p:pic>
      <p:sp>
        <p:nvSpPr>
          <p:cNvPr id="5" name="Segnaposto numero diapositiva 4"/>
          <p:cNvSpPr>
            <a:spLocks noGrp="1"/>
          </p:cNvSpPr>
          <p:nvPr>
            <p:ph type="sldNum" sz="quarter" idx="12"/>
          </p:nvPr>
        </p:nvSpPr>
        <p:spPr/>
        <p:txBody>
          <a:bodyPr/>
          <a:lstStyle/>
          <a:p>
            <a:fld id="{2A9BEA0D-6E29-4728-81EC-D1B2AE6E5CB2}"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b="1" dirty="0" smtClean="0"/>
              <a:t>Matrimonio Morganático</a:t>
            </a:r>
            <a:endParaRPr lang="it-IT" dirty="0"/>
          </a:p>
        </p:txBody>
      </p:sp>
      <p:sp>
        <p:nvSpPr>
          <p:cNvPr id="3" name="Segnaposto contenuto 2"/>
          <p:cNvSpPr>
            <a:spLocks noGrp="1"/>
          </p:cNvSpPr>
          <p:nvPr>
            <p:ph idx="1"/>
          </p:nvPr>
        </p:nvSpPr>
        <p:spPr/>
        <p:txBody>
          <a:bodyPr/>
          <a:lstStyle/>
          <a:p>
            <a:pPr indent="0">
              <a:buNone/>
            </a:pPr>
            <a:r>
              <a:rPr lang="es-AR" dirty="0" smtClean="0"/>
              <a:t>(del alemán </a:t>
            </a:r>
            <a:r>
              <a:rPr lang="es-AR" i="1" dirty="0" err="1" smtClean="0"/>
              <a:t>m</a:t>
            </a:r>
            <a:r>
              <a:rPr lang="es-AR" i="1" dirty="0" err="1" smtClean="0"/>
              <a:t>orgian</a:t>
            </a:r>
            <a:r>
              <a:rPr lang="es-AR" dirty="0" smtClean="0"/>
              <a:t>  </a:t>
            </a:r>
            <a:r>
              <a:rPr lang="es-AR" dirty="0" smtClean="0"/>
              <a:t>restringir, limitar) es el matrimonio entre dos personas con rango social desigual: príncipe y condesa, noble y plebeyo/a, etc.</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40</a:t>
            </a:fld>
            <a:endParaRPr lang="it-IT"/>
          </a:p>
        </p:txBody>
      </p:sp>
      <p:pic>
        <p:nvPicPr>
          <p:cNvPr id="93186" name="Picture 2" descr="http://nonnananna.files.wordpress.com/2011/07/bella-rosin.jpg?w=640"/>
          <p:cNvPicPr>
            <a:picLocks noChangeAspect="1" noChangeArrowheads="1"/>
          </p:cNvPicPr>
          <p:nvPr/>
        </p:nvPicPr>
        <p:blipFill>
          <a:blip r:embed="rId3" cstate="print"/>
          <a:srcRect/>
          <a:stretch>
            <a:fillRect/>
          </a:stretch>
        </p:blipFill>
        <p:spPr bwMode="auto">
          <a:xfrm>
            <a:off x="4538042" y="3268934"/>
            <a:ext cx="3562350" cy="340042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b="1" dirty="0" smtClean="0"/>
              <a:t>Matrimonio Morganático II</a:t>
            </a:r>
            <a:endParaRPr lang="it-IT" dirty="0"/>
          </a:p>
        </p:txBody>
      </p:sp>
      <p:sp>
        <p:nvSpPr>
          <p:cNvPr id="3" name="Segnaposto contenuto 2"/>
          <p:cNvSpPr>
            <a:spLocks noGrp="1"/>
          </p:cNvSpPr>
          <p:nvPr>
            <p:ph idx="1"/>
          </p:nvPr>
        </p:nvSpPr>
        <p:spPr>
          <a:xfrm>
            <a:off x="457200" y="1600201"/>
            <a:ext cx="7643192" cy="748679"/>
          </a:xfrm>
        </p:spPr>
        <p:txBody>
          <a:bodyPr>
            <a:normAutofit fontScale="85000" lnSpcReduction="10000"/>
          </a:bodyPr>
          <a:lstStyle/>
          <a:p>
            <a:pPr>
              <a:buNone/>
            </a:pPr>
            <a:r>
              <a:rPr lang="it-IT" dirty="0" smtClean="0"/>
              <a:t>           Principe De </a:t>
            </a:r>
            <a:r>
              <a:rPr lang="it-IT" dirty="0" err="1" smtClean="0"/>
              <a:t>Asturias</a:t>
            </a:r>
            <a:r>
              <a:rPr lang="it-IT" dirty="0" smtClean="0"/>
              <a:t> y </a:t>
            </a:r>
            <a:r>
              <a:rPr lang="it-IT" dirty="0" smtClean="0"/>
              <a:t>la </a:t>
            </a:r>
            <a:r>
              <a:rPr lang="es-AR" dirty="0" smtClean="0"/>
              <a:t>plebeya</a:t>
            </a:r>
            <a:r>
              <a:rPr lang="it-IT" dirty="0" smtClean="0"/>
              <a:t> Letizia </a:t>
            </a:r>
            <a:r>
              <a:rPr lang="it-IT" dirty="0" err="1" smtClean="0"/>
              <a:t>Ortiz</a:t>
            </a:r>
            <a:r>
              <a:rPr lang="it-IT" dirty="0" smtClean="0"/>
              <a:t> </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41</a:t>
            </a:fld>
            <a:endParaRPr lang="it-IT"/>
          </a:p>
        </p:txBody>
      </p:sp>
      <p:pic>
        <p:nvPicPr>
          <p:cNvPr id="95234" name="Picture 2" descr="http://pre.ondacero.es/clipping/2010/05/22/00035/24.jpg"/>
          <p:cNvPicPr>
            <a:picLocks noChangeAspect="1" noChangeArrowheads="1"/>
          </p:cNvPicPr>
          <p:nvPr/>
        </p:nvPicPr>
        <p:blipFill>
          <a:blip r:embed="rId3" cstate="print"/>
          <a:srcRect/>
          <a:stretch>
            <a:fillRect/>
          </a:stretch>
        </p:blipFill>
        <p:spPr bwMode="auto">
          <a:xfrm>
            <a:off x="1907704" y="2548027"/>
            <a:ext cx="5280521" cy="397731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Matrimonio </a:t>
            </a:r>
            <a:r>
              <a:rPr lang="es-AR" dirty="0" smtClean="0"/>
              <a:t>desigual</a:t>
            </a:r>
            <a:endParaRPr lang="es-AR" dirty="0"/>
          </a:p>
        </p:txBody>
      </p:sp>
      <p:sp>
        <p:nvSpPr>
          <p:cNvPr id="3" name="Segnaposto contenuto 2"/>
          <p:cNvSpPr>
            <a:spLocks noGrp="1"/>
          </p:cNvSpPr>
          <p:nvPr>
            <p:ph idx="1"/>
          </p:nvPr>
        </p:nvSpPr>
        <p:spPr>
          <a:xfrm>
            <a:off x="0" y="1600200"/>
            <a:ext cx="5220072" cy="4525963"/>
          </a:xfrm>
        </p:spPr>
        <p:txBody>
          <a:bodyPr>
            <a:normAutofit fontScale="92500" lnSpcReduction="10000"/>
          </a:bodyPr>
          <a:lstStyle/>
          <a:p>
            <a:pPr indent="0">
              <a:buNone/>
            </a:pPr>
            <a:r>
              <a:rPr lang="es-AR" dirty="0" smtClean="0"/>
              <a:t>“Pragmática sanción del 1776, promulgada por el rey Carlos III de España, dirigida a los súbditos de la Corona en las Indias prohibiendo “de contraer matrimonio desigual partiendo desde las clases altas hasta llegar al pueblo”- excluyendo de la misma a los negros y mulatos</a:t>
            </a:r>
          </a:p>
          <a:p>
            <a:pPr>
              <a:buNone/>
            </a:pP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42</a:t>
            </a:fld>
            <a:endParaRPr lang="it-IT"/>
          </a:p>
        </p:txBody>
      </p:sp>
      <p:pic>
        <p:nvPicPr>
          <p:cNvPr id="4098" name="Picture 2" descr="http://www.fotos.org/galeria/data/537/medium/Francisco-de-Goya-Carlos-III-cazador.jpg"/>
          <p:cNvPicPr>
            <a:picLocks noChangeAspect="1" noChangeArrowheads="1"/>
          </p:cNvPicPr>
          <p:nvPr/>
        </p:nvPicPr>
        <p:blipFill>
          <a:blip r:embed="rId3" cstate="print"/>
          <a:srcRect/>
          <a:stretch>
            <a:fillRect/>
          </a:stretch>
        </p:blipFill>
        <p:spPr bwMode="auto">
          <a:xfrm>
            <a:off x="5788233" y="1700808"/>
            <a:ext cx="2600191" cy="453650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Matrimonio </a:t>
            </a:r>
            <a:r>
              <a:rPr lang="it-IT" dirty="0" err="1" smtClean="0"/>
              <a:t>desigual</a:t>
            </a:r>
            <a:endParaRPr lang="it-IT" dirty="0"/>
          </a:p>
        </p:txBody>
      </p:sp>
      <p:sp>
        <p:nvSpPr>
          <p:cNvPr id="3" name="Segnaposto contenuto 2"/>
          <p:cNvSpPr>
            <a:spLocks noGrp="1"/>
          </p:cNvSpPr>
          <p:nvPr>
            <p:ph idx="1"/>
          </p:nvPr>
        </p:nvSpPr>
        <p:spPr/>
        <p:txBody>
          <a:bodyPr/>
          <a:lstStyle/>
          <a:p>
            <a:pPr marL="108000" indent="0">
              <a:buNone/>
            </a:pPr>
            <a:r>
              <a:rPr lang="es-AR" dirty="0" smtClean="0"/>
              <a:t>El español podía contraer matrimonio solo con una española o criolla, pero no con una india o mestiza. Esta ley tenía vigencia  en toda Hispanoamérica-</a:t>
            </a:r>
          </a:p>
          <a:p>
            <a:pPr marL="108000" indent="342900">
              <a:buNone/>
            </a:pPr>
            <a:endParaRPr lang="es-AR" dirty="0" smtClean="0"/>
          </a:p>
          <a:p>
            <a:pPr marL="108000" indent="0">
              <a:buNone/>
            </a:pPr>
            <a:r>
              <a:rPr lang="es-AR" dirty="0" smtClean="0"/>
              <a:t>Se admitía la doble familia:</a:t>
            </a:r>
          </a:p>
          <a:p>
            <a:pPr marL="108000" indent="342900"/>
            <a:r>
              <a:rPr lang="es-AR" dirty="0" smtClean="0"/>
              <a:t>Casa Grande	=   esposa e hijos legítimos</a:t>
            </a:r>
          </a:p>
          <a:p>
            <a:pPr marL="108000" indent="342900"/>
            <a:r>
              <a:rPr lang="es-AR" dirty="0" smtClean="0"/>
              <a:t>Casa Chica	=   amante e hijos ilegítimos</a:t>
            </a:r>
          </a:p>
          <a:p>
            <a:pPr marL="108000" indent="342900">
              <a:buNone/>
            </a:pP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Matrimonio </a:t>
            </a:r>
            <a:r>
              <a:rPr lang="it-IT" dirty="0" err="1" smtClean="0"/>
              <a:t>desigual</a:t>
            </a:r>
            <a:r>
              <a:rPr lang="it-IT" dirty="0" smtClean="0"/>
              <a:t> II: </a:t>
            </a:r>
            <a:r>
              <a:rPr lang="it-IT" dirty="0" err="1" smtClean="0"/>
              <a:t>hijos</a:t>
            </a:r>
            <a:r>
              <a:rPr lang="it-IT" dirty="0" smtClean="0"/>
              <a:t> de </a:t>
            </a:r>
            <a:r>
              <a:rPr lang="it-IT" dirty="0" err="1" smtClean="0"/>
              <a:t>aborigenes</a:t>
            </a:r>
            <a:r>
              <a:rPr lang="it-IT" dirty="0" smtClean="0"/>
              <a:t> y/o </a:t>
            </a:r>
            <a:r>
              <a:rPr lang="it-IT" dirty="0" err="1" smtClean="0"/>
              <a:t>ilegitimos</a:t>
            </a:r>
            <a:r>
              <a:rPr lang="it-IT" dirty="0" smtClean="0"/>
              <a:t> </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44</a:t>
            </a:fld>
            <a:endParaRPr lang="it-IT"/>
          </a:p>
        </p:txBody>
      </p:sp>
      <p:pic>
        <p:nvPicPr>
          <p:cNvPr id="32770" name="Picture 2" descr="http://www.latin-american.cam.ac.uk/culture/SorJuana/XSorJuana.gif"/>
          <p:cNvPicPr>
            <a:picLocks noChangeAspect="1" noChangeArrowheads="1"/>
          </p:cNvPicPr>
          <p:nvPr/>
        </p:nvPicPr>
        <p:blipFill>
          <a:blip r:embed="rId3" cstate="print"/>
          <a:srcRect/>
          <a:stretch>
            <a:fillRect/>
          </a:stretch>
        </p:blipFill>
        <p:spPr bwMode="auto">
          <a:xfrm>
            <a:off x="792459" y="1556792"/>
            <a:ext cx="3419501" cy="4752528"/>
          </a:xfrm>
          <a:prstGeom prst="rect">
            <a:avLst/>
          </a:prstGeom>
          <a:noFill/>
        </p:spPr>
      </p:pic>
      <p:pic>
        <p:nvPicPr>
          <p:cNvPr id="32772" name="Picture 4" descr="http://www.venetidelmondo.com/marcopolo/data/2/peron.jpg"/>
          <p:cNvPicPr>
            <a:picLocks noChangeAspect="1" noChangeArrowheads="1"/>
          </p:cNvPicPr>
          <p:nvPr/>
        </p:nvPicPr>
        <p:blipFill>
          <a:blip r:embed="rId4" cstate="print"/>
          <a:srcRect/>
          <a:stretch>
            <a:fillRect/>
          </a:stretch>
        </p:blipFill>
        <p:spPr bwMode="auto">
          <a:xfrm>
            <a:off x="5148064" y="1546820"/>
            <a:ext cx="3219450" cy="47625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descr="File:Richard v. Krafft-Ebing .jpg">
            <a:hlinkClick r:id="rId3"/>
          </p:cNvPr>
          <p:cNvPicPr>
            <a:picLocks noChangeAspect="1" noChangeArrowheads="1"/>
          </p:cNvPicPr>
          <p:nvPr/>
        </p:nvPicPr>
        <p:blipFill>
          <a:blip r:embed="rId4" cstate="print"/>
          <a:srcRect/>
          <a:stretch>
            <a:fillRect/>
          </a:stretch>
        </p:blipFill>
        <p:spPr bwMode="auto">
          <a:xfrm>
            <a:off x="4764087" y="1700808"/>
            <a:ext cx="3336305" cy="4666161"/>
          </a:xfrm>
          <a:prstGeom prst="rect">
            <a:avLst/>
          </a:prstGeom>
          <a:noFill/>
        </p:spPr>
      </p:pic>
      <p:sp>
        <p:nvSpPr>
          <p:cNvPr id="2" name="Titolo 1"/>
          <p:cNvSpPr>
            <a:spLocks noGrp="1"/>
          </p:cNvSpPr>
          <p:nvPr>
            <p:ph type="title"/>
          </p:nvPr>
        </p:nvSpPr>
        <p:spPr/>
        <p:txBody>
          <a:bodyPr>
            <a:normAutofit fontScale="90000"/>
          </a:bodyPr>
          <a:lstStyle/>
          <a:p>
            <a:r>
              <a:rPr lang="es-AR" b="1" dirty="0" smtClean="0"/>
              <a:t>La Homosexualidad: ¿una enfermedad, una perversión?</a:t>
            </a:r>
            <a:endParaRPr lang="it-IT" dirty="0"/>
          </a:p>
        </p:txBody>
      </p:sp>
      <p:sp>
        <p:nvSpPr>
          <p:cNvPr id="3" name="Segnaposto contenuto 2"/>
          <p:cNvSpPr>
            <a:spLocks noGrp="1"/>
          </p:cNvSpPr>
          <p:nvPr>
            <p:ph idx="1"/>
          </p:nvPr>
        </p:nvSpPr>
        <p:spPr>
          <a:xfrm>
            <a:off x="889248" y="6165304"/>
            <a:ext cx="3466728" cy="536923"/>
          </a:xfrm>
        </p:spPr>
        <p:txBody>
          <a:bodyPr>
            <a:normAutofit fontScale="62500" lnSpcReduction="20000"/>
          </a:bodyPr>
          <a:lstStyle/>
          <a:p>
            <a:pPr>
              <a:buNone/>
            </a:pPr>
            <a:r>
              <a:rPr lang="es-AR" dirty="0" smtClean="0"/>
              <a:t>R.von </a:t>
            </a:r>
            <a:r>
              <a:rPr lang="es-AR" dirty="0" err="1" smtClean="0"/>
              <a:t>Krafft</a:t>
            </a:r>
            <a:r>
              <a:rPr lang="es-AR" dirty="0" smtClean="0"/>
              <a:t>- </a:t>
            </a:r>
            <a:r>
              <a:rPr lang="es-AR" dirty="0" err="1" smtClean="0"/>
              <a:t>Ebing</a:t>
            </a:r>
            <a:r>
              <a:rPr lang="es-AR" dirty="0" smtClean="0"/>
              <a:t> (1840-1902)</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45</a:t>
            </a:fld>
            <a:endParaRPr lang="it-IT"/>
          </a:p>
        </p:txBody>
      </p:sp>
      <p:pic>
        <p:nvPicPr>
          <p:cNvPr id="101380" name="Picture 4" descr="http://upload.wikimedia.org/wikipedia/commons/thumb/2/26/Krafft-Ebing_Psychopathia_sexualis_1886.jpg/280px-Krafft-Ebing_Psychopathia_sexualis_1886.jpg"/>
          <p:cNvPicPr>
            <a:picLocks noChangeAspect="1" noChangeArrowheads="1"/>
          </p:cNvPicPr>
          <p:nvPr/>
        </p:nvPicPr>
        <p:blipFill>
          <a:blip r:embed="rId5" cstate="print"/>
          <a:srcRect/>
          <a:stretch>
            <a:fillRect/>
          </a:stretch>
        </p:blipFill>
        <p:spPr bwMode="auto">
          <a:xfrm>
            <a:off x="856116" y="1700808"/>
            <a:ext cx="2995804" cy="453650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3682752" cy="5217443"/>
          </a:xfrm>
        </p:spPr>
        <p:txBody>
          <a:bodyPr>
            <a:normAutofit fontScale="85000" lnSpcReduction="10000"/>
          </a:bodyPr>
          <a:lstStyle/>
          <a:p>
            <a:pPr marL="108000" indent="342900">
              <a:buNone/>
            </a:pPr>
            <a:r>
              <a:rPr lang="es-AR" dirty="0" smtClean="0"/>
              <a:t>Carta a una madre americana 1935 :</a:t>
            </a:r>
          </a:p>
          <a:p>
            <a:pPr marL="108000" indent="342900">
              <a:buNone/>
            </a:pPr>
            <a:r>
              <a:rPr lang="es-AR" dirty="0" smtClean="0"/>
              <a:t>“</a:t>
            </a:r>
            <a:r>
              <a:rPr lang="es-ES" dirty="0" smtClean="0"/>
              <a:t>La </a:t>
            </a:r>
            <a:r>
              <a:rPr lang="es-ES" b="1" dirty="0" smtClean="0"/>
              <a:t>homosexualidad</a:t>
            </a:r>
            <a:r>
              <a:rPr lang="es-ES" dirty="0" smtClean="0"/>
              <a:t> no es, […] un vicio o una degradación, ni puede clasificarse como una enfermedad; nosotros la consideramos como una variante de la función sexual, producto de una detención en el desarrollo sexual.</a:t>
            </a:r>
            <a:r>
              <a:rPr lang="es-AR" dirty="0" smtClean="0"/>
              <a:t>”</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46</a:t>
            </a:fld>
            <a:endParaRPr lang="it-IT"/>
          </a:p>
        </p:txBody>
      </p:sp>
      <p:pic>
        <p:nvPicPr>
          <p:cNvPr id="103426" name="Picture 2" descr="http://guillermovilaseca.com.ar/wp-content/uploads/2011/02/freud.jpg"/>
          <p:cNvPicPr>
            <a:picLocks noChangeAspect="1" noChangeArrowheads="1"/>
          </p:cNvPicPr>
          <p:nvPr/>
        </p:nvPicPr>
        <p:blipFill>
          <a:blip r:embed="rId3" cstate="screen"/>
          <a:srcRect/>
          <a:stretch>
            <a:fillRect/>
          </a:stretch>
        </p:blipFill>
        <p:spPr bwMode="auto">
          <a:xfrm>
            <a:off x="4067944" y="1738672"/>
            <a:ext cx="4752528" cy="362576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08720"/>
          </a:xfrm>
        </p:spPr>
        <p:txBody>
          <a:bodyPr>
            <a:normAutofit/>
          </a:bodyPr>
          <a:lstStyle/>
          <a:p>
            <a:r>
              <a:rPr lang="en-US" sz="2400" b="1" dirty="0" smtClean="0"/>
              <a:t>A Letter from Freud to a mother of a homosexual - 1935</a:t>
            </a:r>
            <a:endParaRPr lang="it-IT" sz="2400" dirty="0"/>
          </a:p>
        </p:txBody>
      </p:sp>
      <p:sp>
        <p:nvSpPr>
          <p:cNvPr id="5" name="Segnaposto numero diapositiva 4"/>
          <p:cNvSpPr>
            <a:spLocks noGrp="1"/>
          </p:cNvSpPr>
          <p:nvPr>
            <p:ph type="sldNum" sz="quarter" idx="12"/>
          </p:nvPr>
        </p:nvSpPr>
        <p:spPr/>
        <p:txBody>
          <a:bodyPr/>
          <a:lstStyle/>
          <a:p>
            <a:fld id="{2A9BEA0D-6E29-4728-81EC-D1B2AE6E5CB2}" type="slidenum">
              <a:rPr lang="it-IT" smtClean="0"/>
              <a:pPr/>
              <a:t>47</a:t>
            </a:fld>
            <a:endParaRPr lang="it-IT"/>
          </a:p>
        </p:txBody>
      </p:sp>
      <p:pic>
        <p:nvPicPr>
          <p:cNvPr id="2050" name="Picture 2" descr="File:A Letter from Freud to a mother of a homosexual - 1935 - 1.jpg">
            <a:hlinkClick r:id="rId3"/>
          </p:cNvPr>
          <p:cNvPicPr>
            <a:picLocks noChangeAspect="1" noChangeArrowheads="1"/>
          </p:cNvPicPr>
          <p:nvPr/>
        </p:nvPicPr>
        <p:blipFill>
          <a:blip r:embed="rId4" cstate="print"/>
          <a:srcRect/>
          <a:stretch>
            <a:fillRect/>
          </a:stretch>
        </p:blipFill>
        <p:spPr bwMode="auto">
          <a:xfrm>
            <a:off x="35496" y="836712"/>
            <a:ext cx="4495800" cy="5705476"/>
          </a:xfrm>
          <a:prstGeom prst="rect">
            <a:avLst/>
          </a:prstGeom>
          <a:noFill/>
        </p:spPr>
      </p:pic>
      <p:pic>
        <p:nvPicPr>
          <p:cNvPr id="2052" name="Picture 4" descr="File:A Letter from Freud to a mother of a homosexual - 1935 - 2.jpg">
            <a:hlinkClick r:id="rId5"/>
          </p:cNvPr>
          <p:cNvPicPr>
            <a:picLocks noChangeAspect="1" noChangeArrowheads="1"/>
          </p:cNvPicPr>
          <p:nvPr/>
        </p:nvPicPr>
        <p:blipFill>
          <a:blip r:embed="rId6" cstate="print"/>
          <a:srcRect/>
          <a:stretch>
            <a:fillRect/>
          </a:stretch>
        </p:blipFill>
        <p:spPr bwMode="auto">
          <a:xfrm>
            <a:off x="4572000" y="891876"/>
            <a:ext cx="4505325" cy="570547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84784"/>
            <a:ext cx="4402832" cy="4641379"/>
          </a:xfrm>
        </p:spPr>
        <p:txBody>
          <a:bodyPr>
            <a:normAutofit/>
          </a:bodyPr>
          <a:lstStyle/>
          <a:p>
            <a:pPr indent="0">
              <a:buNone/>
            </a:pPr>
            <a:r>
              <a:rPr lang="es-AR" dirty="0" smtClean="0"/>
              <a:t>No obstante la Homosexualidad fue considerada una enfermedad mental hasta el año 1972 en el cual la APA </a:t>
            </a:r>
            <a:r>
              <a:rPr lang="es-AR" sz="2400" dirty="0" smtClean="0"/>
              <a:t>(Asociación Psiquiátrica </a:t>
            </a:r>
            <a:r>
              <a:rPr lang="es-AR" sz="2400" dirty="0" smtClean="0"/>
              <a:t>Americana)</a:t>
            </a:r>
          </a:p>
          <a:p>
            <a:pPr indent="0">
              <a:buNone/>
            </a:pPr>
            <a:r>
              <a:rPr lang="es-AR" dirty="0" smtClean="0"/>
              <a:t>l</a:t>
            </a:r>
            <a:r>
              <a:rPr lang="es-AR" dirty="0" smtClean="0"/>
              <a:t>a </a:t>
            </a:r>
            <a:r>
              <a:rPr lang="es-AR" dirty="0" smtClean="0"/>
              <a:t>retira del DSM III</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48</a:t>
            </a:fld>
            <a:endParaRPr lang="it-IT"/>
          </a:p>
        </p:txBody>
      </p:sp>
      <p:pic>
        <p:nvPicPr>
          <p:cNvPr id="105474" name="Picture 2" descr="http://www.sakkyndig.com/psykologi/Bok/DSM-III-R.gif"/>
          <p:cNvPicPr>
            <a:picLocks noChangeAspect="1" noChangeArrowheads="1"/>
          </p:cNvPicPr>
          <p:nvPr/>
        </p:nvPicPr>
        <p:blipFill>
          <a:blip r:embed="rId3" cstate="print"/>
          <a:srcRect/>
          <a:stretch>
            <a:fillRect/>
          </a:stretch>
        </p:blipFill>
        <p:spPr bwMode="auto">
          <a:xfrm>
            <a:off x="4884759" y="908720"/>
            <a:ext cx="3719689" cy="534395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77888"/>
            <a:ext cx="8229600" cy="1143000"/>
          </a:xfrm>
        </p:spPr>
        <p:txBody>
          <a:bodyPr>
            <a:normAutofit/>
          </a:bodyPr>
          <a:lstStyle/>
          <a:p>
            <a:r>
              <a:rPr lang="es-AR" dirty="0" smtClean="0"/>
              <a:t>LA CIENCIA NO ES:</a:t>
            </a:r>
            <a:endParaRPr lang="it-IT" dirty="0"/>
          </a:p>
        </p:txBody>
      </p:sp>
      <p:sp>
        <p:nvSpPr>
          <p:cNvPr id="3" name="Segnaposto contenuto 2"/>
          <p:cNvSpPr>
            <a:spLocks noGrp="1"/>
          </p:cNvSpPr>
          <p:nvPr>
            <p:ph idx="1"/>
          </p:nvPr>
        </p:nvSpPr>
        <p:spPr>
          <a:xfrm>
            <a:off x="2627784" y="2636912"/>
            <a:ext cx="6059016" cy="3489251"/>
          </a:xfrm>
        </p:spPr>
        <p:txBody>
          <a:bodyPr/>
          <a:lstStyle/>
          <a:p>
            <a:r>
              <a:rPr lang="es-AR" dirty="0" smtClean="0"/>
              <a:t>ASÉPTICA,</a:t>
            </a:r>
          </a:p>
          <a:p>
            <a:r>
              <a:rPr lang="es-AR" dirty="0" smtClean="0"/>
              <a:t>ATEMPORAL,</a:t>
            </a:r>
          </a:p>
          <a:p>
            <a:r>
              <a:rPr lang="es-AR" dirty="0" smtClean="0"/>
              <a:t>A HISTÓRICA,</a:t>
            </a:r>
          </a:p>
          <a:p>
            <a:r>
              <a:rPr lang="es-AR" dirty="0" smtClean="0"/>
              <a:t>NI LIBRE DE PREJUICIOS.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2630"/>
            <a:ext cx="8229600" cy="2506290"/>
          </a:xfrm>
        </p:spPr>
        <p:txBody>
          <a:bodyPr>
            <a:normAutofit fontScale="90000"/>
          </a:bodyPr>
          <a:lstStyle/>
          <a:p>
            <a:r>
              <a:rPr lang="es-AR" dirty="0" smtClean="0"/>
              <a:t>LA DIFICULTAD DE SER HUMANOS.</a:t>
            </a:r>
            <a:r>
              <a:rPr lang="it-IT" dirty="0"/>
              <a:t/>
            </a:r>
            <a:br>
              <a:rPr lang="it-IT" dirty="0"/>
            </a:br>
            <a:r>
              <a:rPr lang="es-AR" dirty="0"/>
              <a:t> </a:t>
            </a:r>
            <a:r>
              <a:rPr lang="es-AR" sz="2700" b="1" dirty="0" smtClean="0"/>
              <a:t>¿</a:t>
            </a:r>
            <a:r>
              <a:rPr lang="es-AR" sz="2700" b="1" dirty="0"/>
              <a:t>Quien es un ser humano y quien no lo </a:t>
            </a:r>
            <a:r>
              <a:rPr lang="es-AR" sz="2700" b="1" dirty="0" smtClean="0"/>
              <a:t>es?</a:t>
            </a:r>
            <a:r>
              <a:rPr lang="es-AR" sz="2700" dirty="0" smtClean="0"/>
              <a:t/>
            </a:r>
            <a:br>
              <a:rPr lang="es-AR" sz="2700" dirty="0" smtClean="0"/>
            </a:br>
            <a:r>
              <a:rPr lang="es-ES" sz="2700" dirty="0" smtClean="0"/>
              <a:t>Etimológicamente</a:t>
            </a:r>
            <a:r>
              <a:rPr lang="es-ES" sz="2700" dirty="0"/>
              <a:t>, humano deriva de </a:t>
            </a:r>
            <a:r>
              <a:rPr lang="es-ES" sz="2700" i="1" dirty="0" smtClean="0"/>
              <a:t>humus</a:t>
            </a:r>
            <a:r>
              <a:rPr lang="es-ES" sz="2700" dirty="0" smtClean="0"/>
              <a:t>: Tierra</a:t>
            </a:r>
            <a:br>
              <a:rPr lang="es-ES" sz="2700" dirty="0" smtClean="0"/>
            </a:br>
            <a:r>
              <a:rPr lang="es-ES" sz="2700" dirty="0" smtClean="0"/>
              <a:t>(</a:t>
            </a:r>
            <a:r>
              <a:rPr lang="es-ES" sz="2700" dirty="0"/>
              <a:t>Polvo eres y en polvo te convertirás –Génesis III, 19)</a:t>
            </a:r>
            <a:r>
              <a:rPr lang="it-IT" dirty="0"/>
              <a:t/>
            </a:r>
            <a:br>
              <a:rPr lang="it-IT" dirty="0"/>
            </a:br>
            <a:endParaRPr lang="it-IT" dirty="0"/>
          </a:p>
        </p:txBody>
      </p:sp>
      <p:pic>
        <p:nvPicPr>
          <p:cNvPr id="6" name="Segnaposto contenuto 5" descr="ardi-recon440.jpg"/>
          <p:cNvPicPr>
            <a:picLocks noGrp="1" noChangeAspect="1"/>
          </p:cNvPicPr>
          <p:nvPr>
            <p:ph idx="1"/>
          </p:nvPr>
        </p:nvPicPr>
        <p:blipFill>
          <a:blip r:embed="rId3" cstate="print"/>
          <a:stretch>
            <a:fillRect/>
          </a:stretch>
        </p:blipFill>
        <p:spPr>
          <a:xfrm>
            <a:off x="539552" y="2142441"/>
            <a:ext cx="2664296" cy="4638297"/>
          </a:xfrm>
        </p:spPr>
      </p:pic>
      <p:pic>
        <p:nvPicPr>
          <p:cNvPr id="7" name="Immagine 6" descr="millones.gif"/>
          <p:cNvPicPr>
            <a:picLocks noChangeAspect="1"/>
          </p:cNvPicPr>
          <p:nvPr/>
        </p:nvPicPr>
        <p:blipFill>
          <a:blip r:embed="rId4" cstate="print"/>
          <a:stretch>
            <a:fillRect/>
          </a:stretch>
        </p:blipFill>
        <p:spPr>
          <a:xfrm>
            <a:off x="3061059" y="2313012"/>
            <a:ext cx="5615397" cy="4284340"/>
          </a:xfrm>
          <a:prstGeom prst="rect">
            <a:avLst/>
          </a:prstGeom>
        </p:spPr>
      </p:pic>
      <p:sp>
        <p:nvSpPr>
          <p:cNvPr id="5" name="Segnaposto numero diapositiva 4"/>
          <p:cNvSpPr>
            <a:spLocks noGrp="1"/>
          </p:cNvSpPr>
          <p:nvPr>
            <p:ph type="sldNum" sz="quarter" idx="12"/>
          </p:nvPr>
        </p:nvSpPr>
        <p:spPr/>
        <p:txBody>
          <a:bodyPr/>
          <a:lstStyle/>
          <a:p>
            <a:fld id="{2A9BEA0D-6E29-4728-81EC-D1B2AE6E5CB2}" type="slidenum">
              <a:rPr lang="it-IT" smtClean="0"/>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98178"/>
          </a:xfrm>
        </p:spPr>
        <p:txBody>
          <a:bodyPr>
            <a:noAutofit/>
          </a:bodyPr>
          <a:lstStyle/>
          <a:p>
            <a:r>
              <a:rPr lang="es-AR" sz="3200" b="1" dirty="0" smtClean="0"/>
              <a:t>Lombroso considero la medida del cráneo y los rasgos faciales como indicador de inteligencia y delincuencia</a:t>
            </a:r>
            <a:endParaRPr lang="it-IT" sz="3200" b="1" dirty="0"/>
          </a:p>
        </p:txBody>
      </p:sp>
      <p:sp>
        <p:nvSpPr>
          <p:cNvPr id="3" name="Segnaposto contenuto 2"/>
          <p:cNvSpPr>
            <a:spLocks noGrp="1"/>
          </p:cNvSpPr>
          <p:nvPr>
            <p:ph idx="1"/>
          </p:nvPr>
        </p:nvSpPr>
        <p:spPr>
          <a:xfrm>
            <a:off x="457200" y="2132856"/>
            <a:ext cx="3970784" cy="4525963"/>
          </a:xfrm>
        </p:spPr>
        <p:txBody>
          <a:bodyPr>
            <a:normAutofit fontScale="77500" lnSpcReduction="20000"/>
          </a:bodyPr>
          <a:lstStyle/>
          <a:p>
            <a:r>
              <a:rPr lang="es-ES" dirty="0" smtClean="0"/>
              <a:t>Nombre: </a:t>
            </a:r>
            <a:r>
              <a:rPr lang="es-ES" dirty="0" err="1" smtClean="0"/>
              <a:t>Ezechia</a:t>
            </a:r>
            <a:r>
              <a:rPr lang="es-ES" dirty="0" smtClean="0"/>
              <a:t> Marco Lombroso</a:t>
            </a:r>
          </a:p>
          <a:p>
            <a:r>
              <a:rPr lang="es-ES" dirty="0" smtClean="0"/>
              <a:t>Nacimiento: 6/11/1835</a:t>
            </a:r>
            <a:br>
              <a:rPr lang="es-ES" dirty="0" smtClean="0"/>
            </a:br>
            <a:r>
              <a:rPr lang="es-ES" dirty="0" smtClean="0"/>
              <a:t>Verona</a:t>
            </a:r>
          </a:p>
          <a:p>
            <a:r>
              <a:rPr lang="es-ES" dirty="0" smtClean="0"/>
              <a:t>Fallecimiento: 19/10/1909</a:t>
            </a:r>
            <a:br>
              <a:rPr lang="es-ES" dirty="0" smtClean="0"/>
            </a:br>
            <a:r>
              <a:rPr lang="es-ES" dirty="0" err="1" smtClean="0"/>
              <a:t>Turin</a:t>
            </a:r>
            <a:endParaRPr lang="es-ES" dirty="0" smtClean="0"/>
          </a:p>
          <a:p>
            <a:r>
              <a:rPr lang="es-ES" dirty="0" smtClean="0"/>
              <a:t>Nacionalidad: italiano</a:t>
            </a:r>
          </a:p>
          <a:p>
            <a:r>
              <a:rPr lang="es-ES" dirty="0" smtClean="0"/>
              <a:t>Ocupación: médico, </a:t>
            </a:r>
            <a:r>
              <a:rPr lang="es-ES" dirty="0" err="1" smtClean="0"/>
              <a:t>criminologo</a:t>
            </a:r>
            <a:endParaRPr lang="es-ES" dirty="0" smtClean="0"/>
          </a:p>
          <a:p>
            <a:r>
              <a:rPr lang="es-ES" dirty="0" smtClean="0"/>
              <a:t>Cónyuge: Nina De Benedetti</a:t>
            </a:r>
          </a:p>
          <a:p>
            <a:r>
              <a:rPr lang="es-ES" dirty="0" smtClean="0"/>
              <a:t>Padres: </a:t>
            </a:r>
            <a:r>
              <a:rPr lang="es-ES" dirty="0" err="1" smtClean="0"/>
              <a:t>Zefora</a:t>
            </a:r>
            <a:r>
              <a:rPr lang="es-ES" dirty="0" smtClean="0"/>
              <a:t> </a:t>
            </a:r>
            <a:r>
              <a:rPr lang="es-ES" dirty="0" err="1" smtClean="0"/>
              <a:t>Levi</a:t>
            </a:r>
            <a:r>
              <a:rPr lang="es-ES" dirty="0" smtClean="0"/>
              <a:t> y Aarón Lombroso</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50</a:t>
            </a:fld>
            <a:endParaRPr lang="it-IT"/>
          </a:p>
        </p:txBody>
      </p:sp>
      <p:pic>
        <p:nvPicPr>
          <p:cNvPr id="111618" name="Picture 2" descr="http://upload.wikimedia.org/wikipedia/commons/1/1c/Lombroso.JPG?uselang=es"/>
          <p:cNvPicPr>
            <a:picLocks noChangeAspect="1" noChangeArrowheads="1"/>
          </p:cNvPicPr>
          <p:nvPr/>
        </p:nvPicPr>
        <p:blipFill>
          <a:blip r:embed="rId3" cstate="print"/>
          <a:srcRect/>
          <a:stretch>
            <a:fillRect/>
          </a:stretch>
        </p:blipFill>
        <p:spPr bwMode="auto">
          <a:xfrm>
            <a:off x="4716016" y="1924754"/>
            <a:ext cx="3981078" cy="481661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1143000"/>
          </a:xfrm>
        </p:spPr>
        <p:txBody>
          <a:bodyPr>
            <a:noAutofit/>
          </a:bodyPr>
          <a:lstStyle/>
          <a:p>
            <a:r>
              <a:rPr lang="es-AR" dirty="0" smtClean="0"/>
              <a:t>A mayor volumen craneal, mayor inteligencia</a:t>
            </a:r>
            <a:endParaRPr lang="it-IT" dirty="0"/>
          </a:p>
        </p:txBody>
      </p:sp>
      <p:sp>
        <p:nvSpPr>
          <p:cNvPr id="3" name="Segnaposto contenuto 2"/>
          <p:cNvSpPr>
            <a:spLocks noGrp="1"/>
          </p:cNvSpPr>
          <p:nvPr>
            <p:ph idx="1"/>
          </p:nvPr>
        </p:nvSpPr>
        <p:spPr>
          <a:xfrm>
            <a:off x="827584" y="2676053"/>
            <a:ext cx="7859216" cy="3777283"/>
          </a:xfrm>
        </p:spPr>
        <p:txBody>
          <a:bodyPr/>
          <a:lstStyle/>
          <a:p>
            <a:pPr marL="514350" indent="-514350">
              <a:buFont typeface="+mj-lt"/>
              <a:buAutoNum type="arabicPeriod"/>
            </a:pPr>
            <a:r>
              <a:rPr lang="es-AR" dirty="0" smtClean="0"/>
              <a:t>los blancos</a:t>
            </a:r>
          </a:p>
          <a:p>
            <a:pPr marL="514350" indent="-514350">
              <a:buFont typeface="+mj-lt"/>
              <a:buAutoNum type="arabicPeriod"/>
            </a:pPr>
            <a:r>
              <a:rPr lang="es-AR" dirty="0" smtClean="0"/>
              <a:t>los amarillos</a:t>
            </a:r>
          </a:p>
          <a:p>
            <a:pPr marL="514350" indent="-514350">
              <a:buFont typeface="+mj-lt"/>
              <a:buAutoNum type="arabicPeriod"/>
            </a:pPr>
            <a:r>
              <a:rPr lang="es-AR" dirty="0" smtClean="0"/>
              <a:t>los rojos (aborígenes del Norte de América) </a:t>
            </a:r>
          </a:p>
          <a:p>
            <a:pPr marL="514350" indent="-514350">
              <a:buFont typeface="+mj-lt"/>
              <a:buAutoNum type="arabicPeriod"/>
            </a:pPr>
            <a:r>
              <a:rPr lang="es-AR" dirty="0" smtClean="0"/>
              <a:t>los negros, casi símiles a los monos</a:t>
            </a:r>
          </a:p>
          <a:p>
            <a:pPr marL="514350" indent="-514350">
              <a:buFont typeface="+mj-lt"/>
              <a:buAutoNum type="arabicPeriod"/>
            </a:pPr>
            <a:r>
              <a:rPr lang="es-AR" dirty="0" smtClean="0"/>
              <a:t>Por último, </a:t>
            </a:r>
            <a:r>
              <a:rPr lang="es-AR" i="1" dirty="0" smtClean="0"/>
              <a:t>las mujeres</a:t>
            </a:r>
            <a:r>
              <a:rPr lang="es-AR" dirty="0" smtClean="0"/>
              <a:t>.</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51</a:t>
            </a:fld>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618856" cy="4954562"/>
          </a:xfrm>
        </p:spPr>
        <p:txBody>
          <a:bodyPr>
            <a:normAutofit/>
          </a:bodyPr>
          <a:lstStyle/>
          <a:p>
            <a:r>
              <a:rPr lang="it-IT" sz="3600" dirty="0" smtClean="0"/>
              <a:t>“</a:t>
            </a:r>
            <a:r>
              <a:rPr lang="it-IT" sz="3600" i="1" dirty="0" smtClean="0"/>
              <a:t>il criminale è un essere atavistico che riproduce sulla propria persona i feroci istinti dell'umanità primitiva e degli animali inferiori</a:t>
            </a:r>
            <a:r>
              <a:rPr lang="it-IT" sz="3600" dirty="0" smtClean="0"/>
              <a:t>”</a:t>
            </a:r>
            <a:endParaRPr lang="it-IT" sz="3600" dirty="0"/>
          </a:p>
        </p:txBody>
      </p:sp>
      <p:sp>
        <p:nvSpPr>
          <p:cNvPr id="3" name="Segnaposto contenuto 2"/>
          <p:cNvSpPr>
            <a:spLocks noGrp="1"/>
          </p:cNvSpPr>
          <p:nvPr>
            <p:ph idx="1"/>
          </p:nvPr>
        </p:nvSpPr>
        <p:spPr>
          <a:xfrm>
            <a:off x="179512" y="4941168"/>
            <a:ext cx="4896544" cy="1617043"/>
          </a:xfrm>
        </p:spPr>
        <p:txBody>
          <a:bodyPr>
            <a:normAutofit fontScale="55000" lnSpcReduction="20000"/>
          </a:bodyPr>
          <a:lstStyle/>
          <a:p>
            <a:pPr indent="0">
              <a:buNone/>
            </a:pPr>
            <a:r>
              <a:rPr lang="it-IT" dirty="0" smtClean="0"/>
              <a:t>L’</a:t>
            </a:r>
            <a:r>
              <a:rPr lang="it-IT" dirty="0" err="1" smtClean="0"/>
              <a:t>homme</a:t>
            </a:r>
            <a:r>
              <a:rPr lang="it-IT" dirty="0" smtClean="0"/>
              <a:t> </a:t>
            </a:r>
            <a:r>
              <a:rPr lang="it-IT" dirty="0" err="1" smtClean="0"/>
              <a:t>criminel</a:t>
            </a:r>
            <a:r>
              <a:rPr lang="it-IT" dirty="0" smtClean="0"/>
              <a:t>. </a:t>
            </a:r>
            <a:r>
              <a:rPr lang="it-IT" dirty="0" err="1" smtClean="0"/>
              <a:t>Étude</a:t>
            </a:r>
            <a:r>
              <a:rPr lang="it-IT" dirty="0" smtClean="0"/>
              <a:t> </a:t>
            </a:r>
            <a:r>
              <a:rPr lang="it-IT" dirty="0" err="1" smtClean="0"/>
              <a:t>anthropologique</a:t>
            </a:r>
            <a:r>
              <a:rPr lang="it-IT" dirty="0" smtClean="0"/>
              <a:t> </a:t>
            </a:r>
            <a:r>
              <a:rPr lang="it-IT" dirty="0" err="1" smtClean="0"/>
              <a:t>et</a:t>
            </a:r>
            <a:r>
              <a:rPr lang="it-IT" dirty="0" smtClean="0"/>
              <a:t> </a:t>
            </a:r>
            <a:r>
              <a:rPr lang="it-IT" dirty="0" err="1" smtClean="0"/>
              <a:t>psychiatrique</a:t>
            </a:r>
            <a:r>
              <a:rPr lang="it-IT" dirty="0" smtClean="0"/>
              <a:t>. </a:t>
            </a:r>
            <a:r>
              <a:rPr lang="it-IT" dirty="0" err="1" smtClean="0"/>
              <a:t>Traduit</a:t>
            </a:r>
            <a:r>
              <a:rPr lang="it-IT" dirty="0" smtClean="0"/>
              <a:t> </a:t>
            </a:r>
            <a:r>
              <a:rPr lang="it-IT" dirty="0" err="1" smtClean="0"/>
              <a:t>sur</a:t>
            </a:r>
            <a:r>
              <a:rPr lang="it-IT" dirty="0" smtClean="0"/>
              <a:t> la </a:t>
            </a:r>
            <a:r>
              <a:rPr lang="it-IT" dirty="0" err="1" smtClean="0"/>
              <a:t>quatrième</a:t>
            </a:r>
            <a:r>
              <a:rPr lang="it-IT" dirty="0" smtClean="0"/>
              <a:t> </a:t>
            </a:r>
            <a:r>
              <a:rPr lang="it-IT" dirty="0" err="1" smtClean="0"/>
              <a:t>édition</a:t>
            </a:r>
            <a:r>
              <a:rPr lang="it-IT" dirty="0" smtClean="0"/>
              <a:t> </a:t>
            </a:r>
            <a:r>
              <a:rPr lang="it-IT" dirty="0" err="1" smtClean="0"/>
              <a:t>italienne</a:t>
            </a:r>
            <a:r>
              <a:rPr lang="it-IT" dirty="0" smtClean="0"/>
              <a:t> par </a:t>
            </a:r>
            <a:r>
              <a:rPr lang="it-IT" dirty="0" err="1" smtClean="0"/>
              <a:t>MM</a:t>
            </a:r>
            <a:r>
              <a:rPr lang="it-IT" dirty="0" smtClean="0"/>
              <a:t>. </a:t>
            </a:r>
            <a:r>
              <a:rPr lang="it-IT" dirty="0" err="1" smtClean="0"/>
              <a:t>Régnier</a:t>
            </a:r>
            <a:r>
              <a:rPr lang="it-IT" dirty="0" smtClean="0"/>
              <a:t> </a:t>
            </a:r>
            <a:r>
              <a:rPr lang="it-IT" dirty="0" err="1" smtClean="0"/>
              <a:t>et</a:t>
            </a:r>
            <a:r>
              <a:rPr lang="it-IT" dirty="0" smtClean="0"/>
              <a:t> </a:t>
            </a:r>
            <a:r>
              <a:rPr lang="it-IT" dirty="0" err="1" smtClean="0"/>
              <a:t>Bournet</a:t>
            </a:r>
            <a:r>
              <a:rPr lang="it-IT" dirty="0" smtClean="0"/>
              <a:t> </a:t>
            </a:r>
            <a:r>
              <a:rPr lang="it-IT" dirty="0" err="1" smtClean="0"/>
              <a:t>et</a:t>
            </a:r>
            <a:r>
              <a:rPr lang="it-IT" dirty="0" smtClean="0"/>
              <a:t> précédé d'une </a:t>
            </a:r>
            <a:r>
              <a:rPr lang="it-IT" dirty="0" err="1" smtClean="0"/>
              <a:t>préface</a:t>
            </a:r>
            <a:r>
              <a:rPr lang="it-IT" dirty="0" smtClean="0"/>
              <a:t> </a:t>
            </a:r>
            <a:r>
              <a:rPr lang="it-IT" dirty="0" err="1" smtClean="0"/>
              <a:t>du</a:t>
            </a:r>
            <a:r>
              <a:rPr lang="it-IT" dirty="0" smtClean="0"/>
              <a:t> Dr </a:t>
            </a:r>
            <a:r>
              <a:rPr lang="it-IT" dirty="0" err="1" smtClean="0"/>
              <a:t>Ch</a:t>
            </a:r>
            <a:r>
              <a:rPr lang="it-IT" dirty="0" smtClean="0"/>
              <a:t>. </a:t>
            </a:r>
            <a:r>
              <a:rPr lang="it-IT" dirty="0" err="1" smtClean="0"/>
              <a:t>Létourneau</a:t>
            </a:r>
            <a:r>
              <a:rPr lang="it-IT" dirty="0" smtClean="0"/>
              <a:t>. </a:t>
            </a:r>
            <a:r>
              <a:rPr lang="it-IT" dirty="0" err="1" smtClean="0"/>
              <a:t>Paris</a:t>
            </a:r>
            <a:r>
              <a:rPr lang="it-IT" dirty="0" smtClean="0"/>
              <a:t>: </a:t>
            </a:r>
            <a:r>
              <a:rPr lang="it-IT" dirty="0" err="1" smtClean="0"/>
              <a:t>Ancienne</a:t>
            </a:r>
            <a:r>
              <a:rPr lang="it-IT" dirty="0" smtClean="0"/>
              <a:t> </a:t>
            </a:r>
            <a:r>
              <a:rPr lang="it-IT" dirty="0" err="1" smtClean="0"/>
              <a:t>Librairie</a:t>
            </a:r>
            <a:r>
              <a:rPr lang="it-IT" dirty="0" smtClean="0"/>
              <a:t> </a:t>
            </a:r>
            <a:r>
              <a:rPr lang="it-IT" dirty="0" err="1" smtClean="0"/>
              <a:t>Germer</a:t>
            </a:r>
            <a:r>
              <a:rPr lang="it-IT" dirty="0" smtClean="0"/>
              <a:t> </a:t>
            </a:r>
            <a:r>
              <a:rPr lang="it-IT" dirty="0" err="1" smtClean="0"/>
              <a:t>Baillière</a:t>
            </a:r>
            <a:r>
              <a:rPr lang="it-IT" dirty="0" smtClean="0"/>
              <a:t> </a:t>
            </a:r>
            <a:r>
              <a:rPr lang="it-IT" dirty="0" err="1" smtClean="0"/>
              <a:t>et</a:t>
            </a:r>
            <a:r>
              <a:rPr lang="it-IT" dirty="0" smtClean="0"/>
              <a:t> </a:t>
            </a:r>
            <a:r>
              <a:rPr lang="it-IT" dirty="0" err="1" smtClean="0"/>
              <a:t>Cie</a:t>
            </a:r>
            <a:r>
              <a:rPr lang="it-IT" dirty="0" smtClean="0"/>
              <a:t>, </a:t>
            </a:r>
            <a:r>
              <a:rPr lang="it-IT" dirty="0" err="1" smtClean="0"/>
              <a:t>Félix</a:t>
            </a:r>
            <a:r>
              <a:rPr lang="it-IT" dirty="0" smtClean="0"/>
              <a:t> </a:t>
            </a:r>
            <a:r>
              <a:rPr lang="it-IT" dirty="0" err="1" smtClean="0"/>
              <a:t>Alcan</a:t>
            </a:r>
            <a:r>
              <a:rPr lang="it-IT" dirty="0" smtClean="0"/>
              <a:t>, </a:t>
            </a:r>
            <a:r>
              <a:rPr lang="it-IT" dirty="0" err="1" smtClean="0"/>
              <a:t>Éditeur</a:t>
            </a:r>
            <a:r>
              <a:rPr lang="it-IT" dirty="0" smtClean="0"/>
              <a:t>, 1887</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52</a:t>
            </a:fld>
            <a:endParaRPr lang="it-IT"/>
          </a:p>
        </p:txBody>
      </p:sp>
      <p:pic>
        <p:nvPicPr>
          <p:cNvPr id="113666" name="Picture 2" descr="File:Lombroso 1.jpg">
            <a:hlinkClick r:id="rId3"/>
          </p:cNvPr>
          <p:cNvPicPr>
            <a:picLocks noChangeAspect="1" noChangeArrowheads="1"/>
          </p:cNvPicPr>
          <p:nvPr/>
        </p:nvPicPr>
        <p:blipFill>
          <a:blip r:embed="rId4" cstate="print"/>
          <a:srcRect/>
          <a:stretch>
            <a:fillRect/>
          </a:stretch>
        </p:blipFill>
        <p:spPr bwMode="auto">
          <a:xfrm>
            <a:off x="5162872" y="620688"/>
            <a:ext cx="3657600" cy="5715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77888"/>
            <a:ext cx="8229600" cy="1143000"/>
          </a:xfrm>
        </p:spPr>
        <p:txBody>
          <a:bodyPr>
            <a:normAutofit fontScale="90000"/>
          </a:bodyPr>
          <a:lstStyle/>
          <a:p>
            <a:r>
              <a:rPr lang="es-AR" b="1" dirty="0" smtClean="0"/>
              <a:t>Homosexualidad, una opción no elegible</a:t>
            </a:r>
            <a:endParaRPr lang="it-IT" b="1" dirty="0"/>
          </a:p>
        </p:txBody>
      </p:sp>
      <p:sp>
        <p:nvSpPr>
          <p:cNvPr id="3" name="Segnaposto contenuto 2"/>
          <p:cNvSpPr>
            <a:spLocks noGrp="1"/>
          </p:cNvSpPr>
          <p:nvPr>
            <p:ph idx="1"/>
          </p:nvPr>
        </p:nvSpPr>
        <p:spPr>
          <a:xfrm>
            <a:off x="457200" y="3284984"/>
            <a:ext cx="8229600" cy="2841179"/>
          </a:xfrm>
        </p:spPr>
        <p:txBody>
          <a:bodyPr/>
          <a:lstStyle/>
          <a:p>
            <a:pPr indent="0" algn="ctr">
              <a:buNone/>
            </a:pPr>
            <a:r>
              <a:rPr lang="es-AR" dirty="0" smtClean="0"/>
              <a:t>Es necesario distinguir el:</a:t>
            </a:r>
          </a:p>
          <a:p>
            <a:pPr indent="0" algn="ctr">
              <a:buNone/>
            </a:pPr>
            <a:r>
              <a:rPr lang="es-AR" dirty="0" smtClean="0"/>
              <a:t> rol de genitor </a:t>
            </a:r>
            <a:r>
              <a:rPr lang="es-AR" dirty="0" smtClean="0"/>
              <a:t>biológico</a:t>
            </a:r>
          </a:p>
          <a:p>
            <a:pPr indent="0" algn="ctr">
              <a:buNone/>
            </a:pPr>
            <a:endParaRPr lang="es-AR" dirty="0" smtClean="0"/>
          </a:p>
          <a:p>
            <a:pPr indent="0" algn="ctr">
              <a:buNone/>
            </a:pPr>
            <a:r>
              <a:rPr lang="es-AR" dirty="0" smtClean="0"/>
              <a:t>[</a:t>
            </a:r>
            <a:r>
              <a:rPr lang="es-AR" dirty="0" smtClean="0"/>
              <a:t>ovulo + esperma = embrión → feto]</a:t>
            </a:r>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53</a:t>
            </a:fld>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s-AR" dirty="0" smtClean="0"/>
              <a:t>Homosexualidad, una opción no elegible</a:t>
            </a:r>
            <a:endParaRPr lang="it-IT" dirty="0"/>
          </a:p>
        </p:txBody>
      </p:sp>
      <p:sp>
        <p:nvSpPr>
          <p:cNvPr id="3" name="Segnaposto contenuto 2"/>
          <p:cNvSpPr>
            <a:spLocks noGrp="1"/>
          </p:cNvSpPr>
          <p:nvPr>
            <p:ph idx="1"/>
          </p:nvPr>
        </p:nvSpPr>
        <p:spPr/>
        <p:txBody>
          <a:bodyPr/>
          <a:lstStyle/>
          <a:p>
            <a:pPr indent="0" algn="ctr">
              <a:buNone/>
            </a:pPr>
            <a:r>
              <a:rPr lang="es-AR" b="1" dirty="0" smtClean="0"/>
              <a:t>Genitor Psicosocial = Hijo deseado</a:t>
            </a:r>
          </a:p>
          <a:p>
            <a:pPr indent="0" algn="ctr">
              <a:buNone/>
            </a:pPr>
            <a:r>
              <a:rPr lang="es-AR" dirty="0" smtClean="0"/>
              <a:t>rol de </a:t>
            </a:r>
            <a:r>
              <a:rPr lang="es-AR" b="1" dirty="0" smtClean="0"/>
              <a:t>Padre</a:t>
            </a:r>
            <a:r>
              <a:rPr lang="es-AR" dirty="0" smtClean="0"/>
              <a:t> y </a:t>
            </a:r>
            <a:r>
              <a:rPr lang="es-AR" b="1" dirty="0" smtClean="0"/>
              <a:t>Madre</a:t>
            </a:r>
            <a:r>
              <a:rPr lang="es-AR" dirty="0" smtClean="0"/>
              <a:t> = </a:t>
            </a:r>
            <a:r>
              <a:rPr lang="es-AR" b="1" dirty="0" smtClean="0"/>
              <a:t>Educadores</a:t>
            </a:r>
            <a:endParaRPr lang="es-AR" dirty="0" smtClean="0"/>
          </a:p>
          <a:p>
            <a:pPr indent="0" algn="ctr">
              <a:buNone/>
            </a:pPr>
            <a:r>
              <a:rPr lang="es-AR" dirty="0" smtClean="0"/>
              <a:t>Con un </a:t>
            </a:r>
            <a:r>
              <a:rPr lang="es-AR" b="1" i="1" dirty="0" smtClean="0"/>
              <a:t>Proyecto de Vida</a:t>
            </a:r>
            <a:r>
              <a:rPr lang="es-AR" dirty="0" smtClean="0"/>
              <a:t>,</a:t>
            </a:r>
          </a:p>
          <a:p>
            <a:pPr indent="0" algn="ctr">
              <a:buNone/>
            </a:pPr>
            <a:r>
              <a:rPr lang="es-AR" dirty="0" smtClean="0"/>
              <a:t>de compromiso,</a:t>
            </a:r>
          </a:p>
          <a:p>
            <a:pPr indent="0" algn="ctr">
              <a:buNone/>
            </a:pPr>
            <a:r>
              <a:rPr lang="es-AR" dirty="0" smtClean="0"/>
              <a:t>de sostén </a:t>
            </a:r>
          </a:p>
          <a:p>
            <a:pPr indent="0" algn="ctr">
              <a:buNone/>
            </a:pPr>
            <a:r>
              <a:rPr lang="es-AR" dirty="0" smtClean="0"/>
              <a:t>con </a:t>
            </a:r>
            <a:r>
              <a:rPr lang="es-AR" b="1" dirty="0" smtClean="0"/>
              <a:t>Pan y Afecto</a:t>
            </a:r>
            <a:r>
              <a:rPr lang="es-AR" dirty="0" smtClean="0"/>
              <a:t>.</a:t>
            </a:r>
          </a:p>
          <a:p>
            <a:pPr indent="0" algn="ctr">
              <a:buNone/>
            </a:pPr>
            <a:r>
              <a:rPr lang="es-AR" dirty="0" smtClean="0"/>
              <a:t>Sean hijos naturales o hijos </a:t>
            </a:r>
            <a:r>
              <a:rPr lang="es-AR" dirty="0" smtClean="0"/>
              <a:t>adoptivos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dirty="0" smtClean="0"/>
              <a:t>Igual no es sinónimo de idéntico</a:t>
            </a:r>
            <a:endParaRPr lang="it-IT" dirty="0"/>
          </a:p>
        </p:txBody>
      </p:sp>
      <p:sp>
        <p:nvSpPr>
          <p:cNvPr id="3" name="Segnaposto contenuto 2"/>
          <p:cNvSpPr>
            <a:spLocks noGrp="1"/>
          </p:cNvSpPr>
          <p:nvPr>
            <p:ph idx="1"/>
          </p:nvPr>
        </p:nvSpPr>
        <p:spPr/>
        <p:txBody>
          <a:bodyPr>
            <a:normAutofit/>
          </a:bodyPr>
          <a:lstStyle/>
          <a:p>
            <a:pPr indent="0">
              <a:buNone/>
            </a:pPr>
            <a:r>
              <a:rPr lang="es-AR" dirty="0" smtClean="0"/>
              <a:t>Hijos con padre y madre heterosexuales pueden volverse </a:t>
            </a:r>
            <a:r>
              <a:rPr lang="es-AR" dirty="0" smtClean="0"/>
              <a:t>homosexuales.</a:t>
            </a:r>
          </a:p>
          <a:p>
            <a:pPr indent="0">
              <a:buNone/>
            </a:pPr>
            <a:r>
              <a:rPr lang="es-AR" dirty="0" smtClean="0"/>
              <a:t>Todos </a:t>
            </a:r>
            <a:r>
              <a:rPr lang="es-AR" dirty="0" smtClean="0"/>
              <a:t>los </a:t>
            </a:r>
            <a:r>
              <a:rPr lang="es-AR" dirty="0" err="1" smtClean="0"/>
              <a:t>gays</a:t>
            </a:r>
            <a:r>
              <a:rPr lang="es-AR" dirty="0" smtClean="0"/>
              <a:t>, </a:t>
            </a:r>
            <a:r>
              <a:rPr lang="es-AR" dirty="0" err="1" smtClean="0"/>
              <a:t>trans</a:t>
            </a:r>
            <a:r>
              <a:rPr lang="es-AR" dirty="0" smtClean="0"/>
              <a:t>, homo y lésbicas, han tenido genitores heterosexuales.</a:t>
            </a:r>
            <a:endParaRPr lang="it-IT" dirty="0" smtClean="0"/>
          </a:p>
          <a:p>
            <a:pPr indent="0">
              <a:buNone/>
            </a:pPr>
            <a:r>
              <a:rPr lang="es-AR" dirty="0" smtClean="0"/>
              <a:t>Los heterosexuales desciendes de andrógenos (hermafroditas) siendo ésta la evolución</a:t>
            </a:r>
            <a:r>
              <a:rPr lang="es-AR" dirty="0" smtClean="0"/>
              <a:t>:</a:t>
            </a:r>
          </a:p>
          <a:p>
            <a:pPr indent="0">
              <a:buNone/>
            </a:pPr>
            <a:endParaRPr lang="it-IT" dirty="0" smtClean="0"/>
          </a:p>
          <a:p>
            <a:pPr indent="0">
              <a:buNone/>
            </a:pPr>
            <a:r>
              <a:rPr lang="es-AR" sz="2400" b="1" dirty="0" smtClean="0"/>
              <a:t>…} andrógeno         heterosexual          homosexual          …</a:t>
            </a:r>
            <a:endParaRPr lang="es-AR" sz="2400" b="1"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55</a:t>
            </a:fld>
            <a:endParaRPr lang="it-IT"/>
          </a:p>
        </p:txBody>
      </p:sp>
      <p:sp>
        <p:nvSpPr>
          <p:cNvPr id="7" name="Freccia a destra rientrata 6"/>
          <p:cNvSpPr/>
          <p:nvPr/>
        </p:nvSpPr>
        <p:spPr>
          <a:xfrm>
            <a:off x="2699792" y="5517232"/>
            <a:ext cx="432048"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rientrata 7"/>
          <p:cNvSpPr/>
          <p:nvPr/>
        </p:nvSpPr>
        <p:spPr>
          <a:xfrm>
            <a:off x="5004048" y="5517232"/>
            <a:ext cx="432048"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rientrata 8"/>
          <p:cNvSpPr/>
          <p:nvPr/>
        </p:nvSpPr>
        <p:spPr>
          <a:xfrm>
            <a:off x="7236296" y="5517232"/>
            <a:ext cx="432048"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AR" b="1" dirty="0" smtClean="0"/>
              <a:t>Caso clínico n.1: Rizos de Oro</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56</a:t>
            </a:fld>
            <a:endParaRPr lang="it-IT"/>
          </a:p>
        </p:txBody>
      </p:sp>
      <p:pic>
        <p:nvPicPr>
          <p:cNvPr id="1026" name="Picture 2" descr="Hause"/>
          <p:cNvPicPr>
            <a:picLocks noChangeAspect="1" noChangeArrowheads="1"/>
          </p:cNvPicPr>
          <p:nvPr/>
        </p:nvPicPr>
        <p:blipFill>
          <a:blip r:embed="rId3" cstate="print">
            <a:lum bright="-18000"/>
          </a:blip>
          <a:srcRect/>
          <a:stretch>
            <a:fillRect/>
          </a:stretch>
        </p:blipFill>
        <p:spPr bwMode="auto">
          <a:xfrm>
            <a:off x="1208534" y="1458589"/>
            <a:ext cx="6819850" cy="493665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A9BEA0D-6E29-4728-81EC-D1B2AE6E5CB2}" type="slidenum">
              <a:rPr lang="it-IT" smtClean="0"/>
              <a:pPr/>
              <a:t>57</a:t>
            </a:fld>
            <a:endParaRPr lang="it-IT"/>
          </a:p>
        </p:txBody>
      </p:sp>
      <p:pic>
        <p:nvPicPr>
          <p:cNvPr id="2050" name="Picture 2" descr="Tree"/>
          <p:cNvPicPr>
            <a:picLocks noChangeAspect="1" noChangeArrowheads="1"/>
          </p:cNvPicPr>
          <p:nvPr/>
        </p:nvPicPr>
        <p:blipFill>
          <a:blip r:embed="rId3" cstate="print">
            <a:lum bright="-6000" contrast="-30000"/>
          </a:blip>
          <a:srcRect/>
          <a:stretch>
            <a:fillRect/>
          </a:stretch>
        </p:blipFill>
        <p:spPr bwMode="auto">
          <a:xfrm>
            <a:off x="2339752" y="276015"/>
            <a:ext cx="4536504" cy="6249329"/>
          </a:xfrm>
          <a:prstGeom prst="rect">
            <a:avLst/>
          </a:prstGeom>
          <a:noFill/>
          <a:ln w="9525">
            <a:noFill/>
            <a:miter lim="800000"/>
            <a:headEnd/>
            <a:tailEnd/>
          </a:ln>
          <a:effectLst>
            <a:outerShdw dist="80322" dir="4293903" algn="ctr" rotWithShape="0">
              <a:srgbClr val="808080">
                <a:alpha val="5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A9BEA0D-6E29-4728-81EC-D1B2AE6E5CB2}" type="slidenum">
              <a:rPr lang="it-IT" smtClean="0"/>
              <a:pPr/>
              <a:t>58</a:t>
            </a:fld>
            <a:endParaRPr lang="it-IT"/>
          </a:p>
        </p:txBody>
      </p:sp>
      <p:pic>
        <p:nvPicPr>
          <p:cNvPr id="3074" name="Picture 2" descr="Persona"/>
          <p:cNvPicPr>
            <a:picLocks noChangeAspect="1" noChangeArrowheads="1"/>
          </p:cNvPicPr>
          <p:nvPr/>
        </p:nvPicPr>
        <p:blipFill>
          <a:blip r:embed="rId3" cstate="print">
            <a:lum contrast="-30000"/>
          </a:blip>
          <a:srcRect/>
          <a:stretch>
            <a:fillRect/>
          </a:stretch>
        </p:blipFill>
        <p:spPr bwMode="auto">
          <a:xfrm>
            <a:off x="2204459" y="260648"/>
            <a:ext cx="4527781" cy="623731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A9BEA0D-6E29-4728-81EC-D1B2AE6E5CB2}" type="slidenum">
              <a:rPr lang="it-IT" smtClean="0"/>
              <a:pPr/>
              <a:t>59</a:t>
            </a:fld>
            <a:endParaRPr lang="it-IT"/>
          </a:p>
        </p:txBody>
      </p:sp>
      <p:pic>
        <p:nvPicPr>
          <p:cNvPr id="4098" name="Picture 2" descr="due persone"/>
          <p:cNvPicPr>
            <a:picLocks noChangeAspect="1" noChangeArrowheads="1"/>
          </p:cNvPicPr>
          <p:nvPr/>
        </p:nvPicPr>
        <p:blipFill>
          <a:blip r:embed="rId3" cstate="print">
            <a:lum contrast="-24000"/>
          </a:blip>
          <a:srcRect/>
          <a:stretch>
            <a:fillRect/>
          </a:stretch>
        </p:blipFill>
        <p:spPr bwMode="auto">
          <a:xfrm>
            <a:off x="937245" y="883734"/>
            <a:ext cx="7163147" cy="52095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980728"/>
          </a:xfrm>
        </p:spPr>
        <p:txBody>
          <a:bodyPr>
            <a:normAutofit/>
          </a:bodyPr>
          <a:lstStyle/>
          <a:p>
            <a:r>
              <a:rPr lang="it-IT" dirty="0" err="1" smtClean="0"/>
              <a:t>¿Quien</a:t>
            </a:r>
            <a:r>
              <a:rPr lang="it-IT" dirty="0" smtClean="0"/>
              <a:t> </a:t>
            </a:r>
            <a:r>
              <a:rPr lang="it-IT" dirty="0" err="1" smtClean="0"/>
              <a:t>es</a:t>
            </a:r>
            <a:r>
              <a:rPr lang="it-IT" dirty="0" smtClean="0"/>
              <a:t> </a:t>
            </a:r>
            <a:r>
              <a:rPr lang="it-IT" dirty="0" err="1" smtClean="0"/>
              <a:t>el</a:t>
            </a:r>
            <a:r>
              <a:rPr lang="it-IT" dirty="0" smtClean="0"/>
              <a:t> </a:t>
            </a:r>
            <a:r>
              <a:rPr lang="it-IT" dirty="0" err="1" smtClean="0"/>
              <a:t>discriminado</a:t>
            </a:r>
            <a:r>
              <a:rPr lang="it-IT" dirty="0" smtClean="0"/>
              <a:t>?</a:t>
            </a:r>
            <a:endParaRPr lang="it-IT" sz="2700" dirty="0"/>
          </a:p>
        </p:txBody>
      </p:sp>
      <p:sp>
        <p:nvSpPr>
          <p:cNvPr id="3" name="Segnaposto contenuto 2"/>
          <p:cNvSpPr>
            <a:spLocks noGrp="1"/>
          </p:cNvSpPr>
          <p:nvPr>
            <p:ph idx="1"/>
          </p:nvPr>
        </p:nvSpPr>
        <p:spPr>
          <a:xfrm>
            <a:off x="2987824" y="4332237"/>
            <a:ext cx="3528392" cy="2481139"/>
          </a:xfrm>
        </p:spPr>
        <p:txBody>
          <a:bodyPr>
            <a:normAutofit fontScale="70000" lnSpcReduction="20000"/>
          </a:bodyPr>
          <a:lstStyle/>
          <a:p>
            <a:r>
              <a:rPr lang="it-IT" dirty="0" smtClean="0"/>
              <a:t>1-POR SEXO</a:t>
            </a:r>
          </a:p>
          <a:p>
            <a:r>
              <a:rPr lang="it-IT" dirty="0" smtClean="0"/>
              <a:t>2-POR EDAD</a:t>
            </a:r>
          </a:p>
          <a:p>
            <a:r>
              <a:rPr lang="it-IT" dirty="0" smtClean="0"/>
              <a:t>3-POR ETNIA</a:t>
            </a:r>
          </a:p>
          <a:p>
            <a:r>
              <a:rPr lang="it-IT" dirty="0" smtClean="0"/>
              <a:t>4-POR RELIGION</a:t>
            </a:r>
          </a:p>
          <a:p>
            <a:r>
              <a:rPr lang="it-IT" dirty="0" smtClean="0"/>
              <a:t>5-POR NACIONALIDAD</a:t>
            </a:r>
          </a:p>
          <a:p>
            <a:r>
              <a:rPr lang="it-IT" dirty="0" smtClean="0"/>
              <a:t>6-POR COLOR PIEL</a:t>
            </a:r>
            <a:endParaRPr lang="it-IT" dirty="0"/>
          </a:p>
          <a:p>
            <a:r>
              <a:rPr lang="it-IT" dirty="0" smtClean="0"/>
              <a:t>7- OTROS...</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a:t>
            </a:fld>
            <a:endParaRPr lang="it-IT"/>
          </a:p>
        </p:txBody>
      </p:sp>
      <p:sp>
        <p:nvSpPr>
          <p:cNvPr id="5" name="Titolo 1"/>
          <p:cNvSpPr txBox="1">
            <a:spLocks/>
          </p:cNvSpPr>
          <p:nvPr/>
        </p:nvSpPr>
        <p:spPr>
          <a:xfrm>
            <a:off x="539552" y="836712"/>
            <a:ext cx="8229600" cy="3456384"/>
          </a:xfrm>
          <a:prstGeom prst="rect">
            <a:avLst/>
          </a:prstGeom>
        </p:spPr>
        <p:txBody>
          <a:bodyPr vert="horz" lIns="91440" tIns="45720" rIns="91440" bIns="45720" rtlCol="0" anchor="ctr">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AR" sz="2700" b="0" i="0" u="none" strike="noStrike" kern="1200" cap="none" spc="0" normalizeH="0" baseline="0" noProof="0" dirty="0" smtClean="0">
                <a:ln>
                  <a:noFill/>
                </a:ln>
                <a:solidFill>
                  <a:schemeClr val="tx1"/>
                </a:solidFill>
                <a:effectLst/>
                <a:uLnTx/>
                <a:uFillTx/>
                <a:latin typeface="+mj-lt"/>
                <a:ea typeface="+mj-ea"/>
                <a:cs typeface="+mj-cs"/>
              </a:rPr>
              <a:t>El concepto de </a:t>
            </a:r>
            <a:r>
              <a:rPr kumimoji="0" lang="es-AR" sz="2700" b="0" i="1" u="none" strike="noStrike" kern="1200" cap="none" spc="0" normalizeH="0" baseline="0" noProof="0" dirty="0" err="1" smtClean="0">
                <a:ln>
                  <a:noFill/>
                </a:ln>
                <a:solidFill>
                  <a:schemeClr val="tx1"/>
                </a:solidFill>
                <a:effectLst/>
                <a:uLnTx/>
                <a:uFillTx/>
                <a:latin typeface="+mj-lt"/>
                <a:ea typeface="+mj-ea"/>
                <a:cs typeface="+mj-cs"/>
              </a:rPr>
              <a:t>out-sider</a:t>
            </a:r>
            <a:r>
              <a:rPr kumimoji="0" lang="es-AR" sz="2700" b="0" i="0" u="none" strike="noStrike" kern="1200" cap="none" spc="0" normalizeH="0" baseline="0" noProof="0" dirty="0" smtClean="0">
                <a:ln>
                  <a:noFill/>
                </a:ln>
                <a:solidFill>
                  <a:schemeClr val="tx1"/>
                </a:solidFill>
                <a:effectLst/>
                <a:uLnTx/>
                <a:uFillTx/>
                <a:latin typeface="+mj-lt"/>
                <a:ea typeface="+mj-ea"/>
                <a:cs typeface="+mj-cs"/>
              </a:rPr>
              <a:t>, de desviación, como su par opuesto y complementario, el concepto de </a:t>
            </a:r>
            <a:r>
              <a:rPr kumimoji="0" lang="es-AR" sz="2700" b="0" i="1" u="none" strike="noStrike" kern="1200" cap="none" spc="0" normalizeH="0" baseline="0" noProof="0" dirty="0" smtClean="0">
                <a:ln>
                  <a:noFill/>
                </a:ln>
                <a:solidFill>
                  <a:schemeClr val="tx1"/>
                </a:solidFill>
                <a:effectLst/>
                <a:uLnTx/>
                <a:uFillTx/>
                <a:latin typeface="+mj-lt"/>
                <a:ea typeface="+mj-ea"/>
                <a:cs typeface="+mj-cs"/>
              </a:rPr>
              <a:t>HUMANITAS</a:t>
            </a:r>
            <a:r>
              <a:rPr kumimoji="0" lang="es-AR" sz="2700" b="0" i="0" u="none" strike="noStrike" kern="1200" cap="none" spc="0" normalizeH="0" baseline="0" noProof="0" dirty="0" smtClean="0">
                <a:ln>
                  <a:noFill/>
                </a:ln>
                <a:solidFill>
                  <a:schemeClr val="tx1"/>
                </a:solidFill>
                <a:effectLst/>
                <a:uLnTx/>
                <a:uFillTx/>
                <a:latin typeface="+mj-lt"/>
                <a:ea typeface="+mj-ea"/>
                <a:cs typeface="+mj-cs"/>
              </a:rPr>
              <a:t>, implica un grupo social y las reglas creadas por él mismo grupo, siendo la no observación o transgresión  lo que lo constituye.</a:t>
            </a:r>
            <a:endParaRPr lang="es-AR" sz="2700" dirty="0" smtClean="0">
              <a:latin typeface="+mj-lt"/>
              <a:ea typeface="+mj-ea"/>
              <a:cs typeface="+mj-cs"/>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AR" sz="2700" b="0" i="0" u="none" strike="noStrike" kern="1200" cap="none" spc="0" normalizeH="0" baseline="0" noProof="0" dirty="0" smtClean="0">
                <a:ln>
                  <a:noFill/>
                </a:ln>
                <a:solidFill>
                  <a:schemeClr val="tx1"/>
                </a:solidFill>
                <a:effectLst/>
                <a:uLnTx/>
                <a:uFillTx/>
                <a:latin typeface="+mj-lt"/>
                <a:ea typeface="+mj-ea"/>
                <a:cs typeface="+mj-cs"/>
              </a:rPr>
              <a:t>Aceptar la norma o regla	= NORMAL</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AR" sz="2700" b="0" i="0" u="none" strike="noStrike" kern="1200" cap="none" spc="0" normalizeH="0" baseline="0" noProof="0" dirty="0" smtClean="0">
                <a:ln>
                  <a:noFill/>
                </a:ln>
                <a:solidFill>
                  <a:schemeClr val="tx1"/>
                </a:solidFill>
                <a:effectLst/>
                <a:uLnTx/>
                <a:uFillTx/>
                <a:latin typeface="+mj-lt"/>
                <a:ea typeface="+mj-ea"/>
                <a:cs typeface="+mj-cs"/>
              </a:rPr>
              <a:t>los Otros- serán los		</a:t>
            </a:r>
            <a:r>
              <a:rPr lang="es-AR" sz="2700" noProof="0" dirty="0" smtClean="0">
                <a:latin typeface="+mj-lt"/>
                <a:ea typeface="+mj-ea"/>
                <a:cs typeface="+mj-cs"/>
              </a:rPr>
              <a:t>= </a:t>
            </a:r>
            <a:r>
              <a:rPr kumimoji="0" lang="es-AR" sz="2700" b="0" i="0" u="none" strike="noStrike" kern="1200" cap="none" spc="0" normalizeH="0" baseline="0" noProof="0" dirty="0" smtClean="0">
                <a:ln>
                  <a:noFill/>
                </a:ln>
                <a:solidFill>
                  <a:schemeClr val="tx1"/>
                </a:solidFill>
                <a:effectLst/>
                <a:uLnTx/>
                <a:uFillTx/>
                <a:latin typeface="+mj-lt"/>
                <a:ea typeface="+mj-ea"/>
                <a:cs typeface="+mj-cs"/>
              </a:rPr>
              <a:t>A-NORMALES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AR" sz="2700" b="0" i="0" u="none" strike="noStrike" kern="1200" cap="none" spc="0" normalizeH="0" baseline="0" noProof="0" dirty="0" smtClean="0">
                <a:ln>
                  <a:noFill/>
                </a:ln>
                <a:solidFill>
                  <a:schemeClr val="tx1"/>
                </a:solidFill>
                <a:effectLst/>
                <a:uLnTx/>
                <a:uFillTx/>
                <a:latin typeface="+mj-lt"/>
                <a:ea typeface="+mj-ea"/>
                <a:cs typeface="+mj-cs"/>
              </a:rPr>
              <a:t>fuera de la norma-los diferentes, los extraños.</a:t>
            </a:r>
            <a:endParaRPr kumimoji="0" lang="it-IT"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17848"/>
            <a:ext cx="8229600" cy="1143000"/>
          </a:xfrm>
        </p:spPr>
        <p:txBody>
          <a:bodyPr>
            <a:normAutofit fontScale="90000"/>
          </a:bodyPr>
          <a:lstStyle/>
          <a:p>
            <a:pPr lvl="0"/>
            <a:r>
              <a:rPr lang="es-AR" b="1" dirty="0" smtClean="0"/>
              <a:t>UN ADOLESCENTE BUSCA UN PADRE</a:t>
            </a:r>
            <a:endParaRPr lang="it-IT" dirty="0"/>
          </a:p>
        </p:txBody>
      </p:sp>
      <p:sp>
        <p:nvSpPr>
          <p:cNvPr id="3" name="Segnaposto contenuto 2"/>
          <p:cNvSpPr>
            <a:spLocks noGrp="1"/>
          </p:cNvSpPr>
          <p:nvPr>
            <p:ph idx="1"/>
          </p:nvPr>
        </p:nvSpPr>
        <p:spPr>
          <a:xfrm>
            <a:off x="457200" y="2204864"/>
            <a:ext cx="8229600" cy="3633267"/>
          </a:xfrm>
        </p:spPr>
        <p:txBody>
          <a:bodyPr/>
          <a:lstStyle/>
          <a:p>
            <a:pPr>
              <a:buNone/>
            </a:pPr>
            <a:r>
              <a:rPr lang="es-AR" b="1" dirty="0" smtClean="0"/>
              <a:t> </a:t>
            </a:r>
            <a:r>
              <a:rPr lang="it-IT" dirty="0" smtClean="0"/>
              <a:t/>
            </a:r>
            <a:br>
              <a:rPr lang="it-IT" dirty="0" smtClean="0"/>
            </a:br>
            <a:r>
              <a:rPr lang="es-AR" dirty="0" smtClean="0"/>
              <a:t>Carta de Daniel </a:t>
            </a:r>
            <a:r>
              <a:rPr lang="es-AR" dirty="0" err="1" smtClean="0"/>
              <a:t>Lezana</a:t>
            </a:r>
            <a:r>
              <a:rPr lang="es-AR" dirty="0" smtClean="0"/>
              <a:t> de 16 años al Senado de la Republica Argentina, el 09.06.2010.</a:t>
            </a:r>
            <a:r>
              <a:rPr lang="it-IT" dirty="0" smtClean="0"/>
              <a:t/>
            </a:r>
            <a:br>
              <a:rPr lang="it-IT" dirty="0" smtClean="0"/>
            </a:br>
            <a:r>
              <a:rPr lang="es-AR" dirty="0" smtClean="0"/>
              <a:t>"Bs. As. 9 de junio 2010…</a:t>
            </a:r>
          </a:p>
          <a:p>
            <a:pPr>
              <a:buNone/>
            </a:pPr>
            <a:r>
              <a:rPr lang="es-AR" dirty="0" smtClean="0"/>
              <a:t>     [Concluyo : Qué es la Vida si no la capacidad      de amar?]</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es-AR" b="1" dirty="0" smtClean="0"/>
              <a:t>LA IDENTIFICACION</a:t>
            </a:r>
            <a:endParaRPr lang="it-IT" dirty="0"/>
          </a:p>
        </p:txBody>
      </p:sp>
      <p:sp>
        <p:nvSpPr>
          <p:cNvPr id="3" name="Segnaposto contenuto 2"/>
          <p:cNvSpPr>
            <a:spLocks noGrp="1"/>
          </p:cNvSpPr>
          <p:nvPr>
            <p:ph idx="1"/>
          </p:nvPr>
        </p:nvSpPr>
        <p:spPr/>
        <p:txBody>
          <a:bodyPr>
            <a:normAutofit/>
          </a:bodyPr>
          <a:lstStyle/>
          <a:p>
            <a:pPr>
              <a:buNone/>
            </a:pPr>
            <a:r>
              <a:rPr lang="es-AR" dirty="0" smtClean="0"/>
              <a:t>En la Introducción al Narcisismo, Freud (1914) se pregunta : ¿Qué es lo que amamos? Y se responde:</a:t>
            </a:r>
            <a:endParaRPr lang="it-IT" dirty="0" smtClean="0"/>
          </a:p>
          <a:p>
            <a:pPr>
              <a:buNone/>
            </a:pPr>
            <a:r>
              <a:rPr lang="es-AR" dirty="0" smtClean="0"/>
              <a:t>A.1-Lo que somos (presente)</a:t>
            </a:r>
            <a:endParaRPr lang="it-IT" dirty="0" smtClean="0"/>
          </a:p>
          <a:p>
            <a:pPr>
              <a:buNone/>
            </a:pPr>
            <a:r>
              <a:rPr lang="es-AR" dirty="0" smtClean="0"/>
              <a:t>A.2-Lo que fuimos (pasado)</a:t>
            </a:r>
            <a:endParaRPr lang="it-IT" dirty="0" smtClean="0"/>
          </a:p>
          <a:p>
            <a:pPr>
              <a:buNone/>
            </a:pPr>
            <a:r>
              <a:rPr lang="es-AR" dirty="0" smtClean="0"/>
              <a:t>A.3-Lo que quisiéramos ser (futuro)</a:t>
            </a:r>
            <a:endParaRPr lang="it-IT" dirty="0" smtClean="0"/>
          </a:p>
          <a:p>
            <a:pPr>
              <a:buNone/>
            </a:pPr>
            <a:r>
              <a:rPr lang="es-AR" dirty="0" smtClean="0"/>
              <a:t>Todas éstas son elecciones </a:t>
            </a:r>
            <a:r>
              <a:rPr lang="es-AR" dirty="0" err="1" smtClean="0"/>
              <a:t>narcisisticas</a:t>
            </a:r>
            <a:r>
              <a:rPr lang="es-AR" dirty="0" smtClean="0"/>
              <a:t>, pero también </a:t>
            </a:r>
            <a:r>
              <a:rPr lang="es-AR" dirty="0" smtClean="0"/>
              <a:t>amamos:</a:t>
            </a: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s-AR" dirty="0" smtClean="0"/>
              <a:t>B.1- La madre mujer nutricia (Ver caso Clínico Rizos de Oro y el escritor Aldo </a:t>
            </a:r>
            <a:r>
              <a:rPr lang="es-AR" dirty="0" err="1" smtClean="0"/>
              <a:t>Bussi</a:t>
            </a:r>
            <a:r>
              <a:rPr lang="es-AR" dirty="0" smtClean="0"/>
              <a:t>: La madre que no da de comer y golpea)</a:t>
            </a:r>
            <a:endParaRPr lang="it-IT" dirty="0" smtClean="0"/>
          </a:p>
          <a:p>
            <a:r>
              <a:rPr lang="es-AR" dirty="0" smtClean="0"/>
              <a:t>B.2- El padre, hombre que protege (Ver los casos clínicos precedentes, Rizos de O, con  el padre “ausente” </a:t>
            </a:r>
            <a:r>
              <a:rPr lang="es-AR" dirty="0" err="1" smtClean="0"/>
              <a:t>abandonico</a:t>
            </a:r>
            <a:r>
              <a:rPr lang="es-AR" dirty="0" smtClean="0"/>
              <a:t> y el padre de A. </a:t>
            </a:r>
            <a:r>
              <a:rPr lang="es-AR" dirty="0" err="1" smtClean="0"/>
              <a:t>Bussi</a:t>
            </a:r>
            <a:r>
              <a:rPr lang="es-AR" dirty="0" smtClean="0"/>
              <a:t>, que odia y golpea hasta hacer sangrar).</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62</a:t>
            </a:fld>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74638"/>
            <a:ext cx="8003232" cy="1786210"/>
          </a:xfrm>
        </p:spPr>
        <p:txBody>
          <a:bodyPr>
            <a:normAutofit/>
          </a:bodyPr>
          <a:lstStyle/>
          <a:p>
            <a:pPr algn="l"/>
            <a:r>
              <a:rPr lang="es-AR" sz="3600" b="1" dirty="0" smtClean="0"/>
              <a:t>LA TRANSMISION TRANSGENERACIONAL DE LOS LUTOS Y LA IDENTIFICACION PATOLOGICA</a:t>
            </a:r>
            <a:endParaRPr lang="it-IT" sz="3600" dirty="0"/>
          </a:p>
        </p:txBody>
      </p:sp>
      <p:sp>
        <p:nvSpPr>
          <p:cNvPr id="3" name="Segnaposto contenuto 2"/>
          <p:cNvSpPr>
            <a:spLocks noGrp="1"/>
          </p:cNvSpPr>
          <p:nvPr>
            <p:ph idx="1"/>
          </p:nvPr>
        </p:nvSpPr>
        <p:spPr>
          <a:xfrm>
            <a:off x="611560" y="2996952"/>
            <a:ext cx="3816424" cy="3129211"/>
          </a:xfrm>
        </p:spPr>
        <p:txBody>
          <a:bodyPr/>
          <a:lstStyle/>
          <a:p>
            <a:pPr>
              <a:buNone/>
            </a:pPr>
            <a:r>
              <a:rPr lang="es-AR" b="1" dirty="0" smtClean="0"/>
              <a:t>Caso clínico 3:</a:t>
            </a:r>
          </a:p>
          <a:p>
            <a:pPr>
              <a:buNone/>
            </a:pPr>
            <a:r>
              <a:rPr lang="es-AR" b="1" dirty="0" smtClean="0"/>
              <a:t>Rafael y Rafaela.</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63</a:t>
            </a:fld>
            <a:endParaRPr lang="it-IT"/>
          </a:p>
        </p:txBody>
      </p:sp>
      <p:pic>
        <p:nvPicPr>
          <p:cNvPr id="5" name="Picture 2" descr="f1bjpg"/>
          <p:cNvPicPr>
            <a:picLocks noChangeAspect="1" noChangeArrowheads="1"/>
          </p:cNvPicPr>
          <p:nvPr/>
        </p:nvPicPr>
        <p:blipFill>
          <a:blip r:embed="rId3" cstate="print"/>
          <a:srcRect/>
          <a:stretch>
            <a:fillRect/>
          </a:stretch>
        </p:blipFill>
        <p:spPr bwMode="auto">
          <a:xfrm>
            <a:off x="4427984" y="1495627"/>
            <a:ext cx="3600400" cy="517373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AR" b="1" dirty="0" smtClean="0"/>
              <a:t>IDENTIFICACION Y ADOPCION</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es-AR" dirty="0" smtClean="0"/>
              <a:t>Una pregunta repetitiva dirigida a Psicólogos/Psicoanalistas  por los periodistas y medios de comunicación argentinos  durante el debate de la ley era:</a:t>
            </a:r>
            <a:endParaRPr lang="it-IT" dirty="0" smtClean="0"/>
          </a:p>
          <a:p>
            <a:pPr>
              <a:buNone/>
            </a:pPr>
            <a:r>
              <a:rPr lang="es-AR" dirty="0" smtClean="0"/>
              <a:t>“Le parece normal que los homosexuales adopten infantes?”</a:t>
            </a:r>
            <a:endParaRPr lang="it-IT" dirty="0" smtClean="0"/>
          </a:p>
          <a:p>
            <a:pPr>
              <a:buNone/>
            </a:pPr>
            <a:r>
              <a:rPr lang="es-AR" dirty="0" smtClean="0"/>
              <a:t>“Que pasara con la identificación Hombre-Mujer  que se aprehende desde el padre y la madre?”</a:t>
            </a:r>
            <a:endParaRPr lang="it-IT" dirty="0" smtClean="0"/>
          </a:p>
          <a:p>
            <a:pPr>
              <a:buNone/>
            </a:pPr>
            <a:r>
              <a:rPr lang="es-AR" dirty="0" smtClean="0"/>
              <a:t>La repuesta que hoy podemos dar es: “La identificación no es la copia de un modelo, o como sucede en una fotocopia”.</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64</a:t>
            </a:fld>
            <a:endParaRPr lang="it-IT"/>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s-AR" sz="3600" b="1" dirty="0" smtClean="0"/>
              <a:t>IDENTIFICACION Y ADOPCION</a:t>
            </a:r>
            <a:endParaRPr lang="it-IT" sz="3600" dirty="0"/>
          </a:p>
        </p:txBody>
      </p:sp>
      <p:sp>
        <p:nvSpPr>
          <p:cNvPr id="3" name="Segnaposto contenuto 2"/>
          <p:cNvSpPr>
            <a:spLocks noGrp="1"/>
          </p:cNvSpPr>
          <p:nvPr>
            <p:ph idx="1"/>
          </p:nvPr>
        </p:nvSpPr>
        <p:spPr>
          <a:xfrm>
            <a:off x="457200" y="1124744"/>
            <a:ext cx="4906888" cy="5001419"/>
          </a:xfrm>
        </p:spPr>
        <p:txBody>
          <a:bodyPr/>
          <a:lstStyle/>
          <a:p>
            <a:r>
              <a:rPr lang="es-AR" dirty="0" smtClean="0"/>
              <a:t>La identificación primaria. Es la más precoz y primitiva.</a:t>
            </a:r>
          </a:p>
          <a:p>
            <a:endParaRPr lang="es-AR" dirty="0" smtClean="0"/>
          </a:p>
          <a:p>
            <a:endParaRPr lang="es-AR" dirty="0" smtClean="0"/>
          </a:p>
          <a:p>
            <a:r>
              <a:rPr lang="es-AR" dirty="0" smtClean="0"/>
              <a:t>La identificación secundaria: desde el Yo corporal al Yo mental.</a:t>
            </a:r>
          </a:p>
          <a:p>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65</a:t>
            </a:fld>
            <a:endParaRPr lang="it-IT"/>
          </a:p>
        </p:txBody>
      </p:sp>
      <p:pic>
        <p:nvPicPr>
          <p:cNvPr id="5" name="Picture 2" descr="http://www.comequandoperche.com/wp-content/uploads/2010/05/bebe.jpg"/>
          <p:cNvPicPr>
            <a:picLocks noChangeAspect="1" noChangeArrowheads="1"/>
          </p:cNvPicPr>
          <p:nvPr/>
        </p:nvPicPr>
        <p:blipFill>
          <a:blip r:embed="rId3" cstate="print"/>
          <a:srcRect/>
          <a:stretch>
            <a:fillRect/>
          </a:stretch>
        </p:blipFill>
        <p:spPr bwMode="auto">
          <a:xfrm>
            <a:off x="5366065" y="1340768"/>
            <a:ext cx="3310391" cy="2520280"/>
          </a:xfrm>
          <a:prstGeom prst="rect">
            <a:avLst/>
          </a:prstGeom>
          <a:noFill/>
        </p:spPr>
      </p:pic>
      <p:pic>
        <p:nvPicPr>
          <p:cNvPr id="6" name="Picture 4" descr="http://edukame.com/wp-content/uploads/2011/04/o_cepillarsedientes.jpg"/>
          <p:cNvPicPr>
            <a:picLocks noChangeAspect="1" noChangeArrowheads="1"/>
          </p:cNvPicPr>
          <p:nvPr/>
        </p:nvPicPr>
        <p:blipFill>
          <a:blip r:embed="rId4" cstate="print"/>
          <a:srcRect/>
          <a:stretch>
            <a:fillRect/>
          </a:stretch>
        </p:blipFill>
        <p:spPr bwMode="auto">
          <a:xfrm>
            <a:off x="5364088" y="4104326"/>
            <a:ext cx="3312368" cy="220499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AR" sz="3600" b="1" dirty="0" smtClean="0"/>
              <a:t>IDENTIFICACION Y ADOPCION</a:t>
            </a:r>
            <a:endParaRPr lang="it-IT" sz="3600" dirty="0"/>
          </a:p>
        </p:txBody>
      </p:sp>
      <p:sp>
        <p:nvSpPr>
          <p:cNvPr id="3" name="Segnaposto contenuto 2"/>
          <p:cNvSpPr>
            <a:spLocks noGrp="1"/>
          </p:cNvSpPr>
          <p:nvPr>
            <p:ph idx="1"/>
          </p:nvPr>
        </p:nvSpPr>
        <p:spPr/>
        <p:txBody>
          <a:bodyPr/>
          <a:lstStyle/>
          <a:p>
            <a:pPr algn="ctr">
              <a:buNone/>
            </a:pPr>
            <a:r>
              <a:rPr lang="es-AR" dirty="0" smtClean="0"/>
              <a:t>La importancia del nombre y del apellido</a:t>
            </a:r>
            <a:endParaRPr lang="it-IT" dirty="0" smtClean="0"/>
          </a:p>
          <a:p>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66</a:t>
            </a:fld>
            <a:endParaRPr lang="it-IT" dirty="0"/>
          </a:p>
        </p:txBody>
      </p:sp>
      <p:pic>
        <p:nvPicPr>
          <p:cNvPr id="5" name="Picture 6" descr="http://3.bp.blogspot.com/-PdoDExTw7o4/T3VabZoOW0I/AAAAAAAACcM/mhvbWWdtjds/s1600/VanGogh.jpeg"/>
          <p:cNvPicPr>
            <a:picLocks noChangeAspect="1" noChangeArrowheads="1"/>
          </p:cNvPicPr>
          <p:nvPr/>
        </p:nvPicPr>
        <p:blipFill>
          <a:blip r:embed="rId3" cstate="print"/>
          <a:srcRect/>
          <a:stretch>
            <a:fillRect/>
          </a:stretch>
        </p:blipFill>
        <p:spPr bwMode="auto">
          <a:xfrm>
            <a:off x="1763688" y="2420888"/>
            <a:ext cx="5616624" cy="421246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mgs1"/>
          <p:cNvPicPr>
            <a:picLocks noChangeAspect="1" noChangeArrowheads="1"/>
          </p:cNvPicPr>
          <p:nvPr/>
        </p:nvPicPr>
        <p:blipFill>
          <a:blip r:embed="rId3" cstate="print"/>
          <a:srcRect/>
          <a:stretch>
            <a:fillRect/>
          </a:stretch>
        </p:blipFill>
        <p:spPr bwMode="auto">
          <a:xfrm>
            <a:off x="467544" y="1320693"/>
            <a:ext cx="5868143" cy="4844611"/>
          </a:xfrm>
          <a:prstGeom prst="rect">
            <a:avLst/>
          </a:prstGeom>
          <a:noFill/>
          <a:ln w="9525">
            <a:noFill/>
            <a:miter lim="800000"/>
            <a:headEnd/>
            <a:tailEnd/>
          </a:ln>
        </p:spPr>
      </p:pic>
      <p:sp>
        <p:nvSpPr>
          <p:cNvPr id="2" name="Titolo 1"/>
          <p:cNvSpPr>
            <a:spLocks noGrp="1"/>
          </p:cNvSpPr>
          <p:nvPr>
            <p:ph type="title"/>
          </p:nvPr>
        </p:nvSpPr>
        <p:spPr/>
        <p:txBody>
          <a:bodyPr>
            <a:normAutofit/>
          </a:bodyPr>
          <a:lstStyle/>
          <a:p>
            <a:r>
              <a:rPr lang="es-AR" sz="3600" b="1" dirty="0" smtClean="0"/>
              <a:t>IDENTIFICACION Y ADOPCION</a:t>
            </a:r>
            <a:endParaRPr lang="it-IT" sz="3600" dirty="0"/>
          </a:p>
        </p:txBody>
      </p:sp>
      <p:sp>
        <p:nvSpPr>
          <p:cNvPr id="3" name="Segnaposto contenuto 2"/>
          <p:cNvSpPr>
            <a:spLocks noGrp="1"/>
          </p:cNvSpPr>
          <p:nvPr>
            <p:ph idx="1"/>
          </p:nvPr>
        </p:nvSpPr>
        <p:spPr>
          <a:xfrm>
            <a:off x="4211960" y="1600200"/>
            <a:ext cx="4474840" cy="4525963"/>
          </a:xfrm>
        </p:spPr>
        <p:txBody>
          <a:bodyPr/>
          <a:lstStyle/>
          <a:p>
            <a:pPr>
              <a:buNone/>
            </a:pPr>
            <a:r>
              <a:rPr lang="es-AR" b="1" dirty="0" smtClean="0"/>
              <a:t>Caso clínico 4- Brasil.</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67</a:t>
            </a:fld>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descr="f3J.jpg"/>
          <p:cNvPicPr>
            <a:picLocks noGrp="1" noChangeAspect="1"/>
          </p:cNvPicPr>
          <p:nvPr>
            <p:ph sz="quarter" idx="4"/>
          </p:nvPr>
        </p:nvPicPr>
        <p:blipFill>
          <a:blip r:embed="rId3" cstate="print"/>
          <a:stretch>
            <a:fillRect/>
          </a:stretch>
        </p:blipFill>
        <p:spPr>
          <a:xfrm>
            <a:off x="5148064" y="1340768"/>
            <a:ext cx="3672408" cy="5073722"/>
          </a:xfrm>
        </p:spPr>
      </p:pic>
      <p:pic>
        <p:nvPicPr>
          <p:cNvPr id="8" name="Segnaposto contenuto 7" descr="f2j.jpg"/>
          <p:cNvPicPr>
            <a:picLocks noGrp="1" noChangeAspect="1"/>
          </p:cNvPicPr>
          <p:nvPr>
            <p:ph sz="half" idx="2"/>
          </p:nvPr>
        </p:nvPicPr>
        <p:blipFill>
          <a:blip r:embed="rId4" cstate="print"/>
          <a:stretch>
            <a:fillRect/>
          </a:stretch>
        </p:blipFill>
        <p:spPr>
          <a:xfrm>
            <a:off x="359636" y="1340768"/>
            <a:ext cx="4500396" cy="5044987"/>
          </a:xfrm>
        </p:spPr>
      </p:pic>
      <p:sp>
        <p:nvSpPr>
          <p:cNvPr id="2" name="Titolo 1"/>
          <p:cNvSpPr>
            <a:spLocks noGrp="1"/>
          </p:cNvSpPr>
          <p:nvPr>
            <p:ph type="title"/>
          </p:nvPr>
        </p:nvSpPr>
        <p:spPr>
          <a:xfrm>
            <a:off x="457200" y="125760"/>
            <a:ext cx="8229600" cy="1143000"/>
          </a:xfrm>
        </p:spPr>
        <p:txBody>
          <a:bodyPr>
            <a:normAutofit/>
          </a:bodyPr>
          <a:lstStyle/>
          <a:p>
            <a:r>
              <a:rPr lang="es-AR" sz="3600" b="1" dirty="0" smtClean="0"/>
              <a:t>Caso clínico 5- El cerezo en flor</a:t>
            </a:r>
            <a:endParaRPr lang="it-IT" sz="3600" dirty="0"/>
          </a:p>
        </p:txBody>
      </p:sp>
      <p:sp>
        <p:nvSpPr>
          <p:cNvPr id="3" name="Segnaposto testo 2"/>
          <p:cNvSpPr>
            <a:spLocks noGrp="1"/>
          </p:cNvSpPr>
          <p:nvPr>
            <p:ph type="body" idx="1"/>
          </p:nvPr>
        </p:nvSpPr>
        <p:spPr>
          <a:xfrm>
            <a:off x="539552" y="5733256"/>
            <a:ext cx="3957836" cy="639762"/>
          </a:xfrm>
        </p:spPr>
        <p:txBody>
          <a:bodyPr/>
          <a:lstStyle/>
          <a:p>
            <a:r>
              <a:rPr lang="it-IT" dirty="0" smtClean="0"/>
              <a:t>1-House</a:t>
            </a:r>
            <a:endParaRPr lang="it-IT" dirty="0"/>
          </a:p>
        </p:txBody>
      </p:sp>
      <p:sp>
        <p:nvSpPr>
          <p:cNvPr id="5" name="Segnaposto testo 4"/>
          <p:cNvSpPr>
            <a:spLocks noGrp="1"/>
          </p:cNvSpPr>
          <p:nvPr>
            <p:ph type="body" sz="quarter" idx="3"/>
          </p:nvPr>
        </p:nvSpPr>
        <p:spPr>
          <a:xfrm>
            <a:off x="5148064" y="5733256"/>
            <a:ext cx="3538736" cy="639762"/>
          </a:xfrm>
        </p:spPr>
        <p:txBody>
          <a:bodyPr/>
          <a:lstStyle/>
          <a:p>
            <a:r>
              <a:rPr lang="it-IT" dirty="0" smtClean="0"/>
              <a:t>2- </a:t>
            </a:r>
            <a:r>
              <a:rPr lang="it-IT" dirty="0" err="1" smtClean="0"/>
              <a:t>Tree</a:t>
            </a:r>
            <a:endParaRPr lang="it-IT" dirty="0"/>
          </a:p>
        </p:txBody>
      </p:sp>
      <p:sp>
        <p:nvSpPr>
          <p:cNvPr id="7" name="Segnaposto numero diapositiva 6"/>
          <p:cNvSpPr>
            <a:spLocks noGrp="1"/>
          </p:cNvSpPr>
          <p:nvPr>
            <p:ph type="sldNum" sz="quarter" idx="12"/>
          </p:nvPr>
        </p:nvSpPr>
        <p:spPr/>
        <p:txBody>
          <a:bodyPr/>
          <a:lstStyle/>
          <a:p>
            <a:fld id="{2A9BEA0D-6E29-4728-81EC-D1B2AE6E5CB2}" type="slidenum">
              <a:rPr lang="it-IT" smtClean="0"/>
              <a:pPr/>
              <a:t>68</a:t>
            </a:fld>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Conclusiones</a:t>
            </a:r>
            <a:r>
              <a:rPr lang="it-IT" dirty="0" smtClean="0"/>
              <a:t> </a:t>
            </a:r>
            <a:endParaRPr lang="it-IT" dirty="0"/>
          </a:p>
        </p:txBody>
      </p:sp>
      <p:sp>
        <p:nvSpPr>
          <p:cNvPr id="3" name="Segnaposto contenuto 2"/>
          <p:cNvSpPr>
            <a:spLocks noGrp="1"/>
          </p:cNvSpPr>
          <p:nvPr>
            <p:ph idx="1"/>
          </p:nvPr>
        </p:nvSpPr>
        <p:spPr/>
        <p:txBody>
          <a:bodyPr>
            <a:normAutofit fontScale="92500" lnSpcReduction="20000"/>
          </a:bodyPr>
          <a:lstStyle/>
          <a:p>
            <a:r>
              <a:rPr lang="es-AR" dirty="0" smtClean="0"/>
              <a:t>¿Si el matrimonio sirve para procrear, para que se casan las mujeres/hombres  </a:t>
            </a:r>
            <a:r>
              <a:rPr lang="es-AR" dirty="0" smtClean="0"/>
              <a:t>estériles?</a:t>
            </a:r>
          </a:p>
          <a:p>
            <a:r>
              <a:rPr lang="es-AR" dirty="0" smtClean="0"/>
              <a:t>O </a:t>
            </a:r>
            <a:r>
              <a:rPr lang="es-AR" dirty="0" smtClean="0"/>
              <a:t>la que están fuera de edad de procrear</a:t>
            </a:r>
            <a:r>
              <a:rPr lang="es-AR" dirty="0" smtClean="0"/>
              <a:t>?</a:t>
            </a:r>
          </a:p>
          <a:p>
            <a:r>
              <a:rPr lang="es-AR" dirty="0" smtClean="0"/>
              <a:t>O </a:t>
            </a:r>
            <a:r>
              <a:rPr lang="es-AR" dirty="0" smtClean="0"/>
              <a:t>quien no quiere o es incapaz de hacerlo?.</a:t>
            </a:r>
            <a:endParaRPr lang="it-IT" dirty="0" smtClean="0"/>
          </a:p>
          <a:p>
            <a:r>
              <a:rPr lang="es-AR" dirty="0" smtClean="0"/>
              <a:t>En realidad las personas no se casan Solo para tener hijos, sino porqué </a:t>
            </a:r>
            <a:r>
              <a:rPr lang="es-AR" b="1" i="1" dirty="0" smtClean="0"/>
              <a:t>se aman</a:t>
            </a:r>
            <a:r>
              <a:rPr lang="es-AR" dirty="0" smtClean="0"/>
              <a:t> y</a:t>
            </a:r>
            <a:r>
              <a:rPr lang="es-AR" b="1" i="1" dirty="0" smtClean="0"/>
              <a:t> </a:t>
            </a:r>
            <a:r>
              <a:rPr lang="es-AR" dirty="0" smtClean="0"/>
              <a:t>quieren o tienen un proyecto de vida en común.</a:t>
            </a:r>
            <a:endParaRPr lang="it-IT" dirty="0" smtClean="0"/>
          </a:p>
          <a:p>
            <a:r>
              <a:rPr lang="es-AR" dirty="0" smtClean="0"/>
              <a:t>Algunos se casan pero nunca procrearan, otros se casan pero no quieren-o no pueden - procrear, ¡otros tienen hijos sin casarse nunca!</a:t>
            </a: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69</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074242"/>
          </a:xfrm>
        </p:spPr>
        <p:txBody>
          <a:bodyPr>
            <a:normAutofit/>
          </a:bodyPr>
          <a:lstStyle/>
          <a:p>
            <a:r>
              <a:rPr lang="es-AR" dirty="0" smtClean="0"/>
              <a:t>¿Es justa la discriminación de los homosexuales del matrimonio?</a:t>
            </a:r>
            <a:r>
              <a:rPr lang="it-IT" dirty="0" smtClean="0"/>
              <a:t/>
            </a:r>
            <a:br>
              <a:rPr lang="it-IT" dirty="0" smtClean="0"/>
            </a:br>
            <a:endParaRPr lang="it-IT" sz="2700" dirty="0"/>
          </a:p>
        </p:txBody>
      </p:sp>
      <p:sp>
        <p:nvSpPr>
          <p:cNvPr id="3" name="Segnaposto contenuto 2"/>
          <p:cNvSpPr>
            <a:spLocks noGrp="1"/>
          </p:cNvSpPr>
          <p:nvPr>
            <p:ph idx="1"/>
          </p:nvPr>
        </p:nvSpPr>
        <p:spPr>
          <a:xfrm>
            <a:off x="457200" y="2348880"/>
            <a:ext cx="8229600" cy="4248472"/>
          </a:xfrm>
        </p:spPr>
        <p:txBody>
          <a:bodyPr>
            <a:noAutofit/>
          </a:bodyPr>
          <a:lstStyle/>
          <a:p>
            <a:pPr indent="342900">
              <a:lnSpc>
                <a:spcPts val="3000"/>
              </a:lnSpc>
              <a:spcBef>
                <a:spcPts val="2400"/>
              </a:spcBef>
              <a:spcAft>
                <a:spcPts val="2400"/>
              </a:spcAft>
            </a:pPr>
            <a:r>
              <a:rPr lang="es-AR" sz="2400" b="1" dirty="0" smtClean="0"/>
              <a:t>La familia es un fenómeno universal</a:t>
            </a:r>
            <a:r>
              <a:rPr lang="es-AR" sz="2400" dirty="0" smtClean="0"/>
              <a:t>, pero la Antropología nos muestra que </a:t>
            </a:r>
            <a:r>
              <a:rPr lang="es-AR" sz="2400" dirty="0" smtClean="0"/>
              <a:t>ésta </a:t>
            </a:r>
            <a:r>
              <a:rPr lang="es-AR" sz="2400" dirty="0" smtClean="0"/>
              <a:t>institución está sujeta a continuos cambios y modificaciones siendo también ella un producto histórico y social. </a:t>
            </a:r>
            <a:r>
              <a:rPr lang="it-IT" sz="2400" dirty="0" smtClean="0"/>
              <a:t/>
            </a:r>
            <a:br>
              <a:rPr lang="it-IT" sz="2400" dirty="0" smtClean="0"/>
            </a:br>
            <a:r>
              <a:rPr lang="es-AR" sz="2400" dirty="0" smtClean="0"/>
              <a:t>La </a:t>
            </a:r>
            <a:r>
              <a:rPr lang="es-AR" sz="2400" b="1" dirty="0" smtClean="0"/>
              <a:t>familia nuclear</a:t>
            </a:r>
            <a:r>
              <a:rPr lang="es-AR" sz="2400" dirty="0" smtClean="0"/>
              <a:t> (padre –madre-hijos) tiene solo cien años, y cincuenta en Italia.</a:t>
            </a:r>
          </a:p>
          <a:p>
            <a:pPr indent="342900">
              <a:lnSpc>
                <a:spcPts val="3000"/>
              </a:lnSpc>
              <a:spcBef>
                <a:spcPts val="2400"/>
              </a:spcBef>
              <a:spcAft>
                <a:spcPts val="2400"/>
              </a:spcAft>
            </a:pPr>
            <a:r>
              <a:rPr lang="es-AR" sz="2400" dirty="0" smtClean="0"/>
              <a:t>El </a:t>
            </a:r>
            <a:r>
              <a:rPr lang="es-AR" sz="2400" b="1" dirty="0" smtClean="0"/>
              <a:t>matrimonio</a:t>
            </a:r>
            <a:r>
              <a:rPr lang="es-AR" sz="2400" i="1" dirty="0" smtClean="0"/>
              <a:t> </a:t>
            </a:r>
            <a:r>
              <a:rPr lang="es-AR" sz="2400" dirty="0" smtClean="0"/>
              <a:t>en cambio es una institución extendida en el mundo pero </a:t>
            </a:r>
            <a:r>
              <a:rPr lang="es-AR" sz="2400" b="1" dirty="0" smtClean="0"/>
              <a:t>no es universal</a:t>
            </a:r>
            <a:r>
              <a:rPr lang="es-AR" sz="2400" dirty="0" smtClean="0"/>
              <a:t>.</a:t>
            </a:r>
            <a:endParaRPr lang="it-IT" sz="2400"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AR" dirty="0" smtClean="0"/>
              <a:t>¿Qué es amar?</a:t>
            </a:r>
            <a:endParaRPr lang="es-AR" dirty="0"/>
          </a:p>
        </p:txBody>
      </p:sp>
      <p:sp>
        <p:nvSpPr>
          <p:cNvPr id="3" name="Segnaposto contenuto 2"/>
          <p:cNvSpPr>
            <a:spLocks noGrp="1"/>
          </p:cNvSpPr>
          <p:nvPr>
            <p:ph idx="1"/>
          </p:nvPr>
        </p:nvSpPr>
        <p:spPr/>
        <p:txBody>
          <a:bodyPr>
            <a:normAutofit/>
          </a:bodyPr>
          <a:lstStyle/>
          <a:p>
            <a:pPr>
              <a:buNone/>
            </a:pPr>
            <a:r>
              <a:rPr lang="es-AR" dirty="0" smtClean="0"/>
              <a:t>La procreación empezó mucho antes que el matrimonio. Este no es más que un contrato, un acuerdo, una alianza entre partes</a:t>
            </a:r>
          </a:p>
          <a:p>
            <a:endParaRPr lang="es-AR" dirty="0" smtClean="0"/>
          </a:p>
          <a:p>
            <a:pPr>
              <a:buNone/>
            </a:pPr>
            <a:r>
              <a:rPr lang="es-AR" dirty="0" smtClean="0"/>
              <a:t>Leonardo da Vinci (homosexual genial), hijo natural de una campesina (una mujer del pueblo), nunca fue reconocido por su padre (un rico escribano).</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70</a:t>
            </a:fld>
            <a:endParaRPr lang="it-IT"/>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http://upload.wikimedia.org/wikipedia/commons/f/f1/The_babe_in_the_womb%3B_Leonardo_da_Vinci_(1511).JPG"/>
          <p:cNvPicPr>
            <a:picLocks noChangeAspect="1" noChangeArrowheads="1"/>
          </p:cNvPicPr>
          <p:nvPr/>
        </p:nvPicPr>
        <p:blipFill>
          <a:blip r:embed="rId3" cstate="print"/>
          <a:srcRect/>
          <a:stretch>
            <a:fillRect/>
          </a:stretch>
        </p:blipFill>
        <p:spPr bwMode="auto">
          <a:xfrm>
            <a:off x="4451328" y="409921"/>
            <a:ext cx="4441152" cy="6187431"/>
          </a:xfrm>
          <a:prstGeom prst="rect">
            <a:avLst/>
          </a:prstGeom>
          <a:noFill/>
        </p:spPr>
      </p:pic>
      <p:sp>
        <p:nvSpPr>
          <p:cNvPr id="3" name="Segnaposto contenuto 2"/>
          <p:cNvSpPr>
            <a:spLocks noGrp="1"/>
          </p:cNvSpPr>
          <p:nvPr>
            <p:ph idx="1"/>
          </p:nvPr>
        </p:nvSpPr>
        <p:spPr>
          <a:xfrm>
            <a:off x="0" y="548680"/>
            <a:ext cx="4427984" cy="5904656"/>
          </a:xfrm>
        </p:spPr>
        <p:txBody>
          <a:bodyPr>
            <a:normAutofit fontScale="92500" lnSpcReduction="10000"/>
          </a:bodyPr>
          <a:lstStyle/>
          <a:p>
            <a:pPr indent="0">
              <a:buNone/>
            </a:pPr>
            <a:r>
              <a:rPr lang="es-AR" dirty="0" smtClean="0"/>
              <a:t>Freud nos dirá de Leonardo, “fue el primer investigador moderno, que después de los griegos tuvo el coraje de acercarse a los secretos de la naturaleza, basándose solo en la observación y en el propio juicio, posible éste porque se había liberado del padre castrante, que imponía su autoridad.” </a:t>
            </a:r>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71</a:t>
            </a:fld>
            <a:endParaRPr lang="it-IT"/>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132856"/>
            <a:ext cx="4392488" cy="4320480"/>
          </a:xfrm>
        </p:spPr>
        <p:txBody>
          <a:bodyPr>
            <a:normAutofit fontScale="92500"/>
          </a:bodyPr>
          <a:lstStyle/>
          <a:p>
            <a:endParaRPr lang="it-IT" dirty="0" smtClean="0"/>
          </a:p>
          <a:p>
            <a:pPr indent="0" algn="just">
              <a:buNone/>
            </a:pPr>
            <a:r>
              <a:rPr lang="es-AR" dirty="0" smtClean="0"/>
              <a:t>Pero el precio que pago, fue renunciar a la mujer, a la heterosexualidad, amando a sus jóvenes alumnos, como su madre  lo amo, fiel en su inconsciente a su amada madre Caterina.</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72</a:t>
            </a:fld>
            <a:endParaRPr lang="it-IT"/>
          </a:p>
        </p:txBody>
      </p:sp>
      <p:pic>
        <p:nvPicPr>
          <p:cNvPr id="169986" name="Picture 2" descr="http://justcurious.it/wp-content/uploads/2010/12/Leonardo-Da-Vinci-Mona-Lisa1.jpg"/>
          <p:cNvPicPr>
            <a:picLocks noChangeAspect="1" noChangeArrowheads="1"/>
          </p:cNvPicPr>
          <p:nvPr/>
        </p:nvPicPr>
        <p:blipFill>
          <a:blip r:embed="rId3" cstate="print"/>
          <a:srcRect/>
          <a:stretch>
            <a:fillRect/>
          </a:stretch>
        </p:blipFill>
        <p:spPr bwMode="auto">
          <a:xfrm>
            <a:off x="1397521" y="254520"/>
            <a:ext cx="2238375" cy="2238376"/>
          </a:xfrm>
          <a:prstGeom prst="rect">
            <a:avLst/>
          </a:prstGeom>
          <a:noFill/>
        </p:spPr>
      </p:pic>
      <p:pic>
        <p:nvPicPr>
          <p:cNvPr id="169988" name="Picture 4" descr="http://framingpainting.com/UploadPic/Leonardo_da_vinci/big/Lady%20With%20An%20Ermine.jpg"/>
          <p:cNvPicPr>
            <a:picLocks noChangeAspect="1" noChangeArrowheads="1"/>
          </p:cNvPicPr>
          <p:nvPr/>
        </p:nvPicPr>
        <p:blipFill>
          <a:blip r:embed="rId4" cstate="print"/>
          <a:srcRect/>
          <a:stretch>
            <a:fillRect/>
          </a:stretch>
        </p:blipFill>
        <p:spPr bwMode="auto">
          <a:xfrm>
            <a:off x="4788024" y="769961"/>
            <a:ext cx="4000500" cy="546735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es-AR" dirty="0" smtClean="0"/>
              <a:t>Leonardo logra así superar el trauma infantil, se hace reconocer por toda la Humanidad, por sus obras, por su genio, por su creatividad. </a:t>
            </a:r>
            <a:endParaRPr lang="it-IT" dirty="0" smtClean="0"/>
          </a:p>
          <a:p>
            <a:pPr>
              <a:buNone/>
            </a:pPr>
            <a:r>
              <a:rPr lang="es-AR" dirty="0" smtClean="0"/>
              <a:t>Pagando un caro precio, la homosexualidad, </a:t>
            </a:r>
          </a:p>
          <a:p>
            <a:pPr>
              <a:buNone/>
            </a:pPr>
            <a:r>
              <a:rPr lang="es-AR" dirty="0" smtClean="0"/>
              <a:t>                   una </a:t>
            </a:r>
            <a:r>
              <a:rPr lang="es-AR" b="1" i="1" dirty="0" smtClean="0"/>
              <a:t>OPCION NO ELEGIBLE</a:t>
            </a:r>
            <a:r>
              <a:rPr lang="es-AR" i="1" dirty="0" smtClean="0"/>
              <a:t>.</a:t>
            </a:r>
            <a:endParaRPr lang="it-IT" dirty="0" smtClean="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73</a:t>
            </a:fld>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AGRADECIMIENTOS </a:t>
            </a:r>
            <a:endParaRPr lang="it-IT" dirty="0"/>
          </a:p>
        </p:txBody>
      </p:sp>
      <p:sp>
        <p:nvSpPr>
          <p:cNvPr id="3" name="Segnaposto contenuto 2"/>
          <p:cNvSpPr>
            <a:spLocks noGrp="1"/>
          </p:cNvSpPr>
          <p:nvPr>
            <p:ph idx="1"/>
          </p:nvPr>
        </p:nvSpPr>
        <p:spPr>
          <a:xfrm>
            <a:off x="457200" y="1600200"/>
            <a:ext cx="8229600" cy="4781128"/>
          </a:xfrm>
        </p:spPr>
        <p:txBody>
          <a:bodyPr>
            <a:normAutofit fontScale="92500" lnSpcReduction="10000"/>
          </a:bodyPr>
          <a:lstStyle/>
          <a:p>
            <a:pPr indent="0">
              <a:buNone/>
            </a:pPr>
            <a:r>
              <a:rPr lang="es-AR" dirty="0" smtClean="0"/>
              <a:t>Al Dr. Carlos </a:t>
            </a:r>
            <a:r>
              <a:rPr lang="es-AR" dirty="0" err="1" smtClean="0"/>
              <a:t>Figari</a:t>
            </a:r>
            <a:r>
              <a:rPr lang="es-AR" dirty="0" smtClean="0"/>
              <a:t> por la bibliografía enviada, Libro Senadores y Ley de Igualdad.</a:t>
            </a:r>
            <a:endParaRPr lang="it-IT" dirty="0" smtClean="0"/>
          </a:p>
          <a:p>
            <a:pPr indent="0">
              <a:buNone/>
            </a:pPr>
            <a:r>
              <a:rPr lang="es-AR" dirty="0" smtClean="0"/>
              <a:t>Carlos </a:t>
            </a:r>
            <a:r>
              <a:rPr lang="es-AR" dirty="0" err="1" smtClean="0"/>
              <a:t>Figari</a:t>
            </a:r>
            <a:r>
              <a:rPr lang="es-AR" dirty="0" smtClean="0"/>
              <a:t>, Dr. in </a:t>
            </a:r>
            <a:r>
              <a:rPr lang="es-AR" dirty="0" err="1" smtClean="0"/>
              <a:t>Sociologia</a:t>
            </a:r>
            <a:r>
              <a:rPr lang="es-AR" dirty="0" smtClean="0"/>
              <a:t>, Prof. </a:t>
            </a:r>
            <a:r>
              <a:rPr lang="es-AR" dirty="0" err="1" smtClean="0"/>
              <a:t>Università</a:t>
            </a:r>
            <a:r>
              <a:rPr lang="es-AR" dirty="0" smtClean="0"/>
              <a:t> di Catamarca, Argentina. Investigador CONICET</a:t>
            </a:r>
            <a:endParaRPr lang="it-IT" dirty="0" smtClean="0"/>
          </a:p>
          <a:p>
            <a:pPr indent="0">
              <a:buNone/>
            </a:pPr>
            <a:r>
              <a:rPr lang="es-AR" dirty="0" smtClean="0"/>
              <a:t>Al Dr. Federico Suarez –Madrid - </a:t>
            </a:r>
            <a:r>
              <a:rPr lang="es-AR" dirty="0" err="1" smtClean="0"/>
              <a:t>Area</a:t>
            </a:r>
            <a:r>
              <a:rPr lang="es-AR" dirty="0" smtClean="0"/>
              <a:t> 3</a:t>
            </a:r>
          </a:p>
          <a:p>
            <a:pPr indent="0">
              <a:buNone/>
            </a:pPr>
            <a:r>
              <a:rPr lang="es-AR" dirty="0" smtClean="0"/>
              <a:t>A la Lic. </a:t>
            </a:r>
            <a:r>
              <a:rPr lang="es-AR" dirty="0" err="1" smtClean="0"/>
              <a:t>Noemi</a:t>
            </a:r>
            <a:r>
              <a:rPr lang="es-AR" dirty="0" smtClean="0"/>
              <a:t> </a:t>
            </a:r>
            <a:r>
              <a:rPr lang="es-AR" dirty="0" err="1" smtClean="0"/>
              <a:t>Focsaner</a:t>
            </a:r>
            <a:r>
              <a:rPr lang="es-AR" dirty="0" smtClean="0"/>
              <a:t>, -Buenos Aires – A.P.A. por la  revisión de la versión al castellano del presente trabajo.</a:t>
            </a:r>
          </a:p>
          <a:p>
            <a:pPr indent="0">
              <a:buNone/>
            </a:pPr>
            <a:endParaRPr lang="it-IT" dirty="0" smtClean="0"/>
          </a:p>
          <a:p>
            <a:pPr indent="0" algn="r">
              <a:buNone/>
            </a:pPr>
            <a:r>
              <a:rPr lang="it-IT" dirty="0" smtClean="0"/>
              <a:t>www.mgsartori.com</a:t>
            </a:r>
            <a:endParaRPr lang="it-IT" dirty="0"/>
          </a:p>
        </p:txBody>
      </p:sp>
      <p:sp>
        <p:nvSpPr>
          <p:cNvPr id="4" name="Segnaposto numero diapositiva 3"/>
          <p:cNvSpPr>
            <a:spLocks noGrp="1"/>
          </p:cNvSpPr>
          <p:nvPr>
            <p:ph type="sldNum" sz="quarter" idx="12"/>
          </p:nvPr>
        </p:nvSpPr>
        <p:spPr/>
        <p:txBody>
          <a:bodyPr/>
          <a:lstStyle/>
          <a:p>
            <a:fld id="{2A9BEA0D-6E29-4728-81EC-D1B2AE6E5CB2}" type="slidenum">
              <a:rPr lang="it-IT" smtClean="0"/>
              <a:pPr/>
              <a:t>74</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A9BEA0D-6E29-4728-81EC-D1B2AE6E5CB2}" type="slidenum">
              <a:rPr lang="it-IT" smtClean="0"/>
              <a:pPr/>
              <a:t>8</a:t>
            </a:fld>
            <a:endParaRPr lang="it-IT"/>
          </a:p>
        </p:txBody>
      </p:sp>
      <p:sp>
        <p:nvSpPr>
          <p:cNvPr id="6" name="Titolo 1"/>
          <p:cNvSpPr>
            <a:spLocks noGrp="1"/>
          </p:cNvSpPr>
          <p:nvPr>
            <p:ph idx="1"/>
          </p:nvPr>
        </p:nvSpPr>
        <p:spPr>
          <a:xfrm>
            <a:off x="457200" y="476672"/>
            <a:ext cx="8229600" cy="5904656"/>
          </a:xfrm>
        </p:spPr>
        <p:txBody>
          <a:bodyPr/>
          <a:lstStyle/>
          <a:p>
            <a:pPr indent="0">
              <a:lnSpc>
                <a:spcPts val="3840"/>
              </a:lnSpc>
              <a:spcBef>
                <a:spcPts val="600"/>
              </a:spcBef>
              <a:spcAft>
                <a:spcPts val="1800"/>
              </a:spcAft>
              <a:buNone/>
            </a:pPr>
            <a:r>
              <a:rPr lang="es-AR" dirty="0" smtClean="0"/>
              <a:t>Matrimonio, etimológicamente deriva de</a:t>
            </a:r>
          </a:p>
          <a:p>
            <a:pPr indent="342900">
              <a:lnSpc>
                <a:spcPts val="3840"/>
              </a:lnSpc>
              <a:spcBef>
                <a:spcPts val="600"/>
              </a:spcBef>
              <a:spcAft>
                <a:spcPts val="1800"/>
              </a:spcAft>
              <a:buNone/>
            </a:pPr>
            <a:r>
              <a:rPr lang="es-AR" i="1" dirty="0" smtClean="0"/>
              <a:t>		</a:t>
            </a:r>
            <a:r>
              <a:rPr lang="es-AR" i="1" dirty="0" smtClean="0">
                <a:solidFill>
                  <a:schemeClr val="accent2"/>
                </a:solidFill>
              </a:rPr>
              <a:t>Mater = </a:t>
            </a:r>
            <a:r>
              <a:rPr lang="es-AR" b="1" dirty="0" smtClean="0">
                <a:solidFill>
                  <a:schemeClr val="accent2"/>
                </a:solidFill>
              </a:rPr>
              <a:t>madre</a:t>
            </a:r>
            <a:endParaRPr lang="es-AR" i="1" dirty="0" smtClean="0">
              <a:solidFill>
                <a:schemeClr val="accent2"/>
              </a:solidFill>
            </a:endParaRPr>
          </a:p>
          <a:p>
            <a:pPr indent="342900">
              <a:lnSpc>
                <a:spcPts val="3840"/>
              </a:lnSpc>
              <a:spcBef>
                <a:spcPts val="600"/>
              </a:spcBef>
              <a:spcAft>
                <a:spcPts val="1800"/>
              </a:spcAft>
              <a:buNone/>
            </a:pPr>
            <a:r>
              <a:rPr lang="es-AR" i="1" dirty="0" smtClean="0">
                <a:solidFill>
                  <a:schemeClr val="accent2"/>
                </a:solidFill>
              </a:rPr>
              <a:t>		</a:t>
            </a:r>
            <a:r>
              <a:rPr lang="es-AR" i="1" dirty="0" err="1" smtClean="0">
                <a:solidFill>
                  <a:schemeClr val="accent2"/>
                </a:solidFill>
              </a:rPr>
              <a:t>Monio</a:t>
            </a:r>
            <a:r>
              <a:rPr lang="es-AR" i="1" dirty="0" smtClean="0">
                <a:solidFill>
                  <a:schemeClr val="accent2"/>
                </a:solidFill>
              </a:rPr>
              <a:t> = </a:t>
            </a:r>
            <a:r>
              <a:rPr lang="es-AR" b="1" dirty="0" smtClean="0">
                <a:solidFill>
                  <a:schemeClr val="accent2"/>
                </a:solidFill>
              </a:rPr>
              <a:t>función o acción</a:t>
            </a:r>
            <a:endParaRPr lang="es-AR" dirty="0" smtClean="0">
              <a:solidFill>
                <a:schemeClr val="accent2"/>
              </a:solidFill>
            </a:endParaRPr>
          </a:p>
          <a:p>
            <a:pPr indent="0">
              <a:lnSpc>
                <a:spcPts val="3840"/>
              </a:lnSpc>
              <a:spcBef>
                <a:spcPts val="600"/>
              </a:spcBef>
              <a:spcAft>
                <a:spcPts val="1800"/>
              </a:spcAft>
              <a:buNone/>
            </a:pPr>
            <a:r>
              <a:rPr lang="es-AR" dirty="0" smtClean="0"/>
              <a:t>Indica una institución con una función social:</a:t>
            </a:r>
          </a:p>
          <a:p>
            <a:pPr indent="0">
              <a:lnSpc>
                <a:spcPts val="3840"/>
              </a:lnSpc>
              <a:spcBef>
                <a:spcPts val="600"/>
              </a:spcBef>
              <a:spcAft>
                <a:spcPts val="1800"/>
              </a:spcAft>
              <a:buNone/>
            </a:pPr>
            <a:r>
              <a:rPr lang="es-AR" dirty="0" smtClean="0"/>
              <a:t>la transmisión del patrimonio,</a:t>
            </a:r>
          </a:p>
          <a:p>
            <a:pPr indent="0">
              <a:lnSpc>
                <a:spcPts val="3840"/>
              </a:lnSpc>
              <a:spcBef>
                <a:spcPts val="600"/>
              </a:spcBef>
              <a:spcAft>
                <a:spcPts val="1800"/>
              </a:spcAft>
              <a:buNone/>
            </a:pPr>
            <a:r>
              <a:rPr lang="es-AR" dirty="0" smtClean="0"/>
              <a:t>que es la acción o función del </a:t>
            </a:r>
            <a:r>
              <a:rPr lang="es-AR" i="1" dirty="0" err="1" smtClean="0"/>
              <a:t>pater</a:t>
            </a:r>
            <a:r>
              <a:rPr lang="es-AR" dirty="0" smtClean="0"/>
              <a:t>,</a:t>
            </a:r>
          </a:p>
          <a:p>
            <a:pPr indent="0">
              <a:lnSpc>
                <a:spcPts val="3840"/>
              </a:lnSpc>
              <a:spcBef>
                <a:spcPts val="600"/>
              </a:spcBef>
              <a:spcAft>
                <a:spcPts val="1800"/>
              </a:spcAft>
              <a:buNone/>
            </a:pPr>
            <a:r>
              <a:rPr lang="es-AR" dirty="0" smtClean="0"/>
              <a:t>legitimando la descendencia de una mujer.</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578298"/>
          </a:xfrm>
        </p:spPr>
        <p:txBody>
          <a:bodyPr>
            <a:normAutofit fontScale="90000"/>
          </a:bodyPr>
          <a:lstStyle/>
          <a:p>
            <a:r>
              <a:rPr lang="es-AR" sz="3200" b="1" dirty="0" smtClean="0">
                <a:latin typeface="+mn-lt"/>
                <a:ea typeface="+mn-ea"/>
                <a:cs typeface="+mn-cs"/>
              </a:rPr>
              <a:t>Cónyuge</a:t>
            </a:r>
            <a:r>
              <a:rPr lang="es-AR" sz="3200" dirty="0" smtClean="0">
                <a:latin typeface="+mn-lt"/>
                <a:ea typeface="+mn-ea"/>
                <a:cs typeface="+mn-cs"/>
              </a:rPr>
              <a:t>, etimológicamente significa </a:t>
            </a:r>
            <a:r>
              <a:rPr lang="es-AR" sz="3200" i="1" dirty="0" err="1" smtClean="0">
                <a:latin typeface="+mn-lt"/>
                <a:ea typeface="+mn-ea"/>
                <a:cs typeface="+mn-cs"/>
              </a:rPr>
              <a:t>iugum</a:t>
            </a:r>
            <a:r>
              <a:rPr lang="es-AR" sz="3200" dirty="0" smtClean="0">
                <a:latin typeface="+mn-lt"/>
                <a:ea typeface="+mn-ea"/>
                <a:cs typeface="+mn-cs"/>
              </a:rPr>
              <a:t/>
            </a:r>
            <a:br>
              <a:rPr lang="es-AR" sz="3200" dirty="0" smtClean="0">
                <a:latin typeface="+mn-lt"/>
                <a:ea typeface="+mn-ea"/>
                <a:cs typeface="+mn-cs"/>
              </a:rPr>
            </a:br>
            <a:r>
              <a:rPr lang="es-AR" sz="3200" dirty="0" smtClean="0">
                <a:latin typeface="+mn-lt"/>
                <a:ea typeface="+mn-ea"/>
                <a:cs typeface="+mn-cs"/>
              </a:rPr>
              <a:t>(el mismo yugo)</a:t>
            </a:r>
            <a:br>
              <a:rPr lang="es-AR" sz="3200" dirty="0" smtClean="0">
                <a:latin typeface="+mn-lt"/>
                <a:ea typeface="+mn-ea"/>
                <a:cs typeface="+mn-cs"/>
              </a:rPr>
            </a:br>
            <a:r>
              <a:rPr lang="es-AR" sz="3200" dirty="0" smtClean="0">
                <a:latin typeface="+mn-lt"/>
                <a:ea typeface="+mn-ea"/>
                <a:cs typeface="+mn-cs"/>
              </a:rPr>
              <a:t>del latino </a:t>
            </a:r>
            <a:r>
              <a:rPr lang="es-AR" sz="3200" i="1" dirty="0" err="1" smtClean="0">
                <a:latin typeface="+mn-lt"/>
                <a:ea typeface="+mn-ea"/>
                <a:cs typeface="+mn-cs"/>
              </a:rPr>
              <a:t>coniunx</a:t>
            </a:r>
            <a:r>
              <a:rPr lang="es-AR" sz="3200" dirty="0" smtClean="0">
                <a:latin typeface="+mn-lt"/>
                <a:ea typeface="+mn-ea"/>
                <a:cs typeface="+mn-cs"/>
              </a:rPr>
              <a:t>, deriva de </a:t>
            </a:r>
            <a:r>
              <a:rPr lang="es-AR" sz="3200" i="1" dirty="0" smtClean="0">
                <a:latin typeface="+mn-lt"/>
                <a:ea typeface="+mn-ea"/>
                <a:cs typeface="+mn-cs"/>
              </a:rPr>
              <a:t>con-cum</a:t>
            </a:r>
            <a:r>
              <a:rPr lang="es-AR" sz="3200" dirty="0" smtClean="0">
                <a:latin typeface="+mn-lt"/>
                <a:ea typeface="+mn-ea"/>
                <a:cs typeface="+mn-cs"/>
              </a:rPr>
              <a:t>, junto a </a:t>
            </a:r>
            <a:r>
              <a:rPr lang="es-AR" sz="3200" i="1" dirty="0" err="1" smtClean="0">
                <a:latin typeface="+mn-lt"/>
                <a:ea typeface="+mn-ea"/>
                <a:cs typeface="+mn-cs"/>
              </a:rPr>
              <a:t>jugùm</a:t>
            </a:r>
            <a:r>
              <a:rPr lang="es-AR" sz="3200" dirty="0" smtClean="0">
                <a:latin typeface="+mn-lt"/>
                <a:ea typeface="+mn-ea"/>
                <a:cs typeface="+mn-cs"/>
              </a:rPr>
              <a:t>.</a:t>
            </a:r>
            <a:br>
              <a:rPr lang="es-AR" sz="3200" dirty="0" smtClean="0">
                <a:latin typeface="+mn-lt"/>
                <a:ea typeface="+mn-ea"/>
                <a:cs typeface="+mn-cs"/>
              </a:rPr>
            </a:br>
            <a:r>
              <a:rPr lang="es-AR" sz="3200" dirty="0" smtClean="0">
                <a:latin typeface="+mn-lt"/>
                <a:ea typeface="+mn-ea"/>
                <a:cs typeface="+mn-cs"/>
              </a:rPr>
              <a:t/>
            </a:r>
            <a:br>
              <a:rPr lang="es-AR" sz="3200" dirty="0" smtClean="0">
                <a:latin typeface="+mn-lt"/>
                <a:ea typeface="+mn-ea"/>
                <a:cs typeface="+mn-cs"/>
              </a:rPr>
            </a:br>
            <a:r>
              <a:rPr lang="es-AR" sz="3200" b="1" dirty="0" smtClean="0">
                <a:latin typeface="+mn-lt"/>
                <a:ea typeface="+mn-ea"/>
                <a:cs typeface="+mn-cs"/>
              </a:rPr>
              <a:t>unidos en el jugo</a:t>
            </a:r>
            <a:endParaRPr lang="it-IT" sz="3200" b="1" dirty="0" smtClean="0">
              <a:latin typeface="+mn-lt"/>
              <a:ea typeface="+mn-ea"/>
              <a:cs typeface="+mn-cs"/>
            </a:endParaRPr>
          </a:p>
        </p:txBody>
      </p:sp>
      <p:pic>
        <p:nvPicPr>
          <p:cNvPr id="5" name="Segnaposto contenuto 4" descr="bueyes.jpg"/>
          <p:cNvPicPr>
            <a:picLocks noGrp="1" noChangeAspect="1"/>
          </p:cNvPicPr>
          <p:nvPr>
            <p:ph idx="1"/>
          </p:nvPr>
        </p:nvPicPr>
        <p:blipFill>
          <a:blip r:embed="rId3" cstate="print"/>
          <a:stretch>
            <a:fillRect/>
          </a:stretch>
        </p:blipFill>
        <p:spPr>
          <a:xfrm>
            <a:off x="2267744" y="2775504"/>
            <a:ext cx="4896544" cy="3905096"/>
          </a:xfrm>
        </p:spPr>
      </p:pic>
      <p:sp>
        <p:nvSpPr>
          <p:cNvPr id="4" name="Segnaposto numero diapositiva 3"/>
          <p:cNvSpPr>
            <a:spLocks noGrp="1"/>
          </p:cNvSpPr>
          <p:nvPr>
            <p:ph type="sldNum" sz="quarter" idx="12"/>
          </p:nvPr>
        </p:nvSpPr>
        <p:spPr/>
        <p:txBody>
          <a:bodyPr/>
          <a:lstStyle/>
          <a:p>
            <a:fld id="{2A9BEA0D-6E29-4728-81EC-D1B2AE6E5CB2}"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1087</TotalTime>
  <Words>2762</Words>
  <Application>Microsoft Office PowerPoint</Application>
  <PresentationFormat>Presentazione su schermo (4:3)</PresentationFormat>
  <Paragraphs>393</Paragraphs>
  <Slides>74</Slides>
  <Notes>74</Notes>
  <HiddenSlides>0</HiddenSlides>
  <MMClips>0</MMClips>
  <ScaleCrop>false</ScaleCrop>
  <HeadingPairs>
    <vt:vector size="4" baseType="variant">
      <vt:variant>
        <vt:lpstr>Tema</vt:lpstr>
      </vt:variant>
      <vt:variant>
        <vt:i4>1</vt:i4>
      </vt:variant>
      <vt:variant>
        <vt:lpstr>Titoli diapositive</vt:lpstr>
      </vt:variant>
      <vt:variant>
        <vt:i4>74</vt:i4>
      </vt:variant>
    </vt:vector>
  </HeadingPairs>
  <TitlesOfParts>
    <vt:vector size="75" baseType="lpstr">
      <vt:lpstr>Tema di Office</vt:lpstr>
      <vt:lpstr>MATRIMONIO IGUALITARIO</vt:lpstr>
      <vt:lpstr>“Per scientiam, ad iustitiam”  Lema de M. Hirschfeld medico judío (1868-1935)director del Instituto de Investigacion de Sexologia. Berlin</vt:lpstr>
      <vt:lpstr>“Nessuna cosa si può amare né odiare se prima non si ha cognition di quella. Leonardo da Vinci (1452-1519)</vt:lpstr>
      <vt:lpstr>La Declaración Universal de los Derechos del Hombre establece que, hombres y mujeres si tienen la edad legal, tienen también el derecho de fundar una familia, sin límites de raza, ciudadanía o religión, (Articulo 16).</vt:lpstr>
      <vt:lpstr>LA DIFICULTAD DE SER HUMANOS.  ¿Quien es un ser humano y quien no lo es? Etimológicamente, humano deriva de humus: Tierra (Polvo eres y en polvo te convertirás –Génesis III, 19) </vt:lpstr>
      <vt:lpstr>¿Quien es el discriminado?</vt:lpstr>
      <vt:lpstr>¿Es justa la discriminación de los homosexuales del matrimonio? </vt:lpstr>
      <vt:lpstr>Diapositiva 8</vt:lpstr>
      <vt:lpstr>Cónyuge, etimológicamente significa iugum (el mismo yugo) del latino coniunx, deriva de con-cum, junto a jugùm.  unidos en el jugo</vt:lpstr>
      <vt:lpstr>Ley de las XII Tablas- 451 a.c.</vt:lpstr>
      <vt:lpstr>Ley de las XII Tablas- 451 a.c.</vt:lpstr>
      <vt:lpstr>El adulterio será un delito diferente, si lo realiza un hombre o una mujer, en las tres religiones monoteístas y patriarcales</vt:lpstr>
      <vt:lpstr>Diapositiva 13</vt:lpstr>
      <vt:lpstr>Formas principales de Matrimonio</vt:lpstr>
      <vt:lpstr>Poliandria</vt:lpstr>
      <vt:lpstr>Diapositiva 16</vt:lpstr>
      <vt:lpstr>Diapositiva 17</vt:lpstr>
      <vt:lpstr>Endogamia – Exogamia</vt:lpstr>
      <vt:lpstr>Endogamia e Incesto</vt:lpstr>
      <vt:lpstr>Endogamia e Incesto</vt:lpstr>
      <vt:lpstr>MATRIMONIO IGUALITARIO</vt:lpstr>
      <vt:lpstr>MATRIMIONIO IGUALITARIO II</vt:lpstr>
      <vt:lpstr>Matrimonio incestuoso</vt:lpstr>
      <vt:lpstr>Calígula - Roma</vt:lpstr>
      <vt:lpstr>Carlomagno y sus hijas </vt:lpstr>
      <vt:lpstr>Juan Manuel de Rosas (Bs As. 1793-Southampton 1877) </vt:lpstr>
      <vt:lpstr>Diapositiva 27</vt:lpstr>
      <vt:lpstr>Poligamia – Monogamia</vt:lpstr>
      <vt:lpstr>Poligamia</vt:lpstr>
      <vt:lpstr>El rey David: 99 esposas</vt:lpstr>
      <vt:lpstr>El rey Salomon: 700 esposas nobles y legitimas + 300 esclavas y concubinas </vt:lpstr>
      <vt:lpstr>Carlo - Magno (742-814), tuvo 4 esposas de primer rango y 1 de segundo; se cree 6 concubinas; 20 hijos legítimos de éstos 10 son  mujeres. A ninguna de ellas dejo casarse, para no generar rivales de su sangre.</vt:lpstr>
      <vt:lpstr>Diapositiva 33</vt:lpstr>
      <vt:lpstr>El derecho a la infidelidad conyugal está garantizado por el fuero consuetudinario, a veces se tiene o se lleva la concubina a la casa matrimonial  DOS HIJOS ILEGITIMOS DEL PATRIARCADO</vt:lpstr>
      <vt:lpstr>Poligamia e Islam</vt:lpstr>
      <vt:lpstr>Derecho islamico II</vt:lpstr>
      <vt:lpstr>Matrimonio sororal, levirato y matrimonio morganático</vt:lpstr>
      <vt:lpstr>Matrimonio Sororal</vt:lpstr>
      <vt:lpstr>Levirato</vt:lpstr>
      <vt:lpstr>Matrimonio Morganático</vt:lpstr>
      <vt:lpstr>Matrimonio Morganático II</vt:lpstr>
      <vt:lpstr>Matrimonio desigual</vt:lpstr>
      <vt:lpstr>Matrimonio desigual</vt:lpstr>
      <vt:lpstr>Matrimonio desigual II: hijos de aborigenes y/o ilegitimos </vt:lpstr>
      <vt:lpstr>La Homosexualidad: ¿una enfermedad, una perversión?</vt:lpstr>
      <vt:lpstr>Diapositiva 46</vt:lpstr>
      <vt:lpstr>A Letter from Freud to a mother of a homosexual - 1935</vt:lpstr>
      <vt:lpstr>Diapositiva 48</vt:lpstr>
      <vt:lpstr>LA CIENCIA NO ES:</vt:lpstr>
      <vt:lpstr>Lombroso considero la medida del cráneo y los rasgos faciales como indicador de inteligencia y delincuencia</vt:lpstr>
      <vt:lpstr>A mayor volumen craneal, mayor inteligencia</vt:lpstr>
      <vt:lpstr>“il criminale è un essere atavistico che riproduce sulla propria persona i feroci istinti dell'umanità primitiva e degli animali inferiori”</vt:lpstr>
      <vt:lpstr>Homosexualidad, una opción no elegible</vt:lpstr>
      <vt:lpstr>Homosexualidad, una opción no elegible</vt:lpstr>
      <vt:lpstr>Igual no es sinónimo de idéntico</vt:lpstr>
      <vt:lpstr>Caso clínico n.1: Rizos de Oro</vt:lpstr>
      <vt:lpstr>Diapositiva 57</vt:lpstr>
      <vt:lpstr>Diapositiva 58</vt:lpstr>
      <vt:lpstr>Diapositiva 59</vt:lpstr>
      <vt:lpstr>UN ADOLESCENTE BUSCA UN PADRE</vt:lpstr>
      <vt:lpstr>LA IDENTIFICACION</vt:lpstr>
      <vt:lpstr>Diapositiva 62</vt:lpstr>
      <vt:lpstr>LA TRANSMISION TRANSGENERACIONAL DE LOS LUTOS Y LA IDENTIFICACION PATOLOGICA</vt:lpstr>
      <vt:lpstr>IDENTIFICACION Y ADOPCION</vt:lpstr>
      <vt:lpstr>IDENTIFICACION Y ADOPCION</vt:lpstr>
      <vt:lpstr>IDENTIFICACION Y ADOPCION</vt:lpstr>
      <vt:lpstr>IDENTIFICACION Y ADOPCION</vt:lpstr>
      <vt:lpstr>Caso clínico 5- El cerezo en flor</vt:lpstr>
      <vt:lpstr>Conclusiones </vt:lpstr>
      <vt:lpstr>¿Qué es amar?</vt:lpstr>
      <vt:lpstr>Diapositiva 71</vt:lpstr>
      <vt:lpstr>Diapositiva 72</vt:lpstr>
      <vt:lpstr>Diapositiva 73</vt:lpstr>
      <vt:lpstr>AGRADECIMIENTOS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MATRIMONIO IGUALITARIO</dc:title>
  <dc:creator>Gabriella</dc:creator>
  <cp:lastModifiedBy>Gabriella</cp:lastModifiedBy>
  <cp:revision>190</cp:revision>
  <dcterms:created xsi:type="dcterms:W3CDTF">2012-06-14T08:24:13Z</dcterms:created>
  <dcterms:modified xsi:type="dcterms:W3CDTF">2012-07-14T13:21:13Z</dcterms:modified>
</cp:coreProperties>
</file>