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2"/>
  </p:notesMasterIdLst>
  <p:sldIdLst>
    <p:sldId id="256" r:id="rId2"/>
    <p:sldId id="260" r:id="rId3"/>
    <p:sldId id="262" r:id="rId4"/>
    <p:sldId id="263" r:id="rId5"/>
    <p:sldId id="265" r:id="rId6"/>
    <p:sldId id="266" r:id="rId7"/>
    <p:sldId id="268" r:id="rId8"/>
    <p:sldId id="270" r:id="rId9"/>
    <p:sldId id="271" r:id="rId10"/>
    <p:sldId id="272" r:id="rId11"/>
    <p:sldId id="274" r:id="rId12"/>
    <p:sldId id="275" r:id="rId13"/>
    <p:sldId id="324" r:id="rId14"/>
    <p:sldId id="273" r:id="rId15"/>
    <p:sldId id="276" r:id="rId16"/>
    <p:sldId id="277" r:id="rId17"/>
    <p:sldId id="298" r:id="rId18"/>
    <p:sldId id="334" r:id="rId19"/>
    <p:sldId id="330" r:id="rId20"/>
    <p:sldId id="279" r:id="rId21"/>
    <p:sldId id="281" r:id="rId22"/>
    <p:sldId id="282" r:id="rId23"/>
    <p:sldId id="284" r:id="rId24"/>
    <p:sldId id="285" r:id="rId25"/>
    <p:sldId id="286" r:id="rId26"/>
    <p:sldId id="289" r:id="rId27"/>
    <p:sldId id="290" r:id="rId28"/>
    <p:sldId id="292" r:id="rId29"/>
    <p:sldId id="320" r:id="rId30"/>
    <p:sldId id="308" r:id="rId31"/>
    <p:sldId id="307" r:id="rId32"/>
    <p:sldId id="294" r:id="rId33"/>
    <p:sldId id="309" r:id="rId34"/>
    <p:sldId id="297" r:id="rId35"/>
    <p:sldId id="296" r:id="rId36"/>
    <p:sldId id="310" r:id="rId37"/>
    <p:sldId id="311" r:id="rId38"/>
    <p:sldId id="313" r:id="rId39"/>
    <p:sldId id="322" r:id="rId40"/>
    <p:sldId id="314" r:id="rId41"/>
    <p:sldId id="319" r:id="rId42"/>
    <p:sldId id="327" r:id="rId43"/>
    <p:sldId id="315" r:id="rId44"/>
    <p:sldId id="331" r:id="rId45"/>
    <p:sldId id="332" r:id="rId46"/>
    <p:sldId id="333" r:id="rId47"/>
    <p:sldId id="329" r:id="rId48"/>
    <p:sldId id="335" r:id="rId49"/>
    <p:sldId id="323" r:id="rId50"/>
    <p:sldId id="316"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y" initials="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EB3415"/>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A1601-0EB0-4663-930E-7DCCBB6B2AC1}" type="datetimeFigureOut">
              <a:rPr lang="it-IT" smtClean="0"/>
              <a:pPr/>
              <a:t>29/02/2020</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6C41B-3537-4BAC-A28A-06C3904F4B8C}"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656C41B-3537-4BAC-A28A-06C3904F4B8C}"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656C41B-3537-4BAC-A28A-06C3904F4B8C}"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29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4D689924-8A37-4354-A378-FB34665FEB0A}" type="slidenum">
              <a:rPr lang="it-IT" smtClean="0"/>
              <a:pPr>
                <a:defRPr/>
              </a:pPr>
              <a:t>23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04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325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6FA8BA-15D8-47FE-9930-238E569506FB}" type="slidenum">
              <a:rPr lang="it-IT" smtClean="0"/>
              <a:pPr fontAlgn="base">
                <a:spcBef>
                  <a:spcPct val="0"/>
                </a:spcBef>
                <a:spcAft>
                  <a:spcPct val="0"/>
                </a:spcAft>
                <a:defRPr/>
              </a:pPr>
              <a:t>40</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89940DC-F77E-4950-8BE8-957EE1DAA3E1}" type="datetime1">
              <a:rPr lang="it-IT" smtClean="0"/>
              <a:pPr/>
              <a:t>29/02/2020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22E6B6A-D97A-4A9E-956F-FD044418096D}" type="datetime1">
              <a:rPr lang="it-IT" smtClean="0"/>
              <a:pPr/>
              <a:t>29/02/2020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1A2ADE-B02D-461D-851E-85ACA1D9BFEF}" type="datetime1">
              <a:rPr lang="it-IT" smtClean="0"/>
              <a:pPr/>
              <a:t>29/02/2020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CB4E27-0E82-4AD8-AA1C-457FCAA83D2C}" type="datetime1">
              <a:rPr lang="it-IT" smtClean="0"/>
              <a:pPr/>
              <a:t>29/02/2020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5221FA1-5ECC-495D-A897-BF4B86258E21}" type="datetime1">
              <a:rPr lang="it-IT" smtClean="0"/>
              <a:pPr/>
              <a:t>29/02/2020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C12BF95-F068-4006-9239-7F91588A24ED}" type="datetime1">
              <a:rPr lang="it-IT" smtClean="0"/>
              <a:pPr/>
              <a:t>29/02/2020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880545C-AF60-43EF-B68D-380073B274DB}" type="datetime1">
              <a:rPr lang="it-IT" smtClean="0"/>
              <a:pPr/>
              <a:t>29/02/2020</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5790716-208A-440F-8BB8-9F27279E3441}" type="datetime1">
              <a:rPr lang="it-IT" smtClean="0"/>
              <a:pPr/>
              <a:t>29/02/2020</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DE61714-9716-454F-B8A5-6F0C0EDDA43C}" type="datetime1">
              <a:rPr lang="it-IT" smtClean="0"/>
              <a:pPr/>
              <a:t>29/02/2020</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B82AA61-981E-4318-A055-4889E70F8644}" type="datetime1">
              <a:rPr lang="it-IT" smtClean="0"/>
              <a:pPr/>
              <a:t>29/02/2020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C13504F-E956-47C5-97D5-36293D4445D2}" type="datetime1">
              <a:rPr lang="it-IT" smtClean="0"/>
              <a:pPr/>
              <a:t>29/02/2020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4D397563-F4FC-4B2B-A469-CD8D6F3C26B6}"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CB4DF-B314-433F-A204-5ED3ECD83B2D}" type="datetime1">
              <a:rPr lang="it-IT" smtClean="0"/>
              <a:pPr/>
              <a:t>29/02/2020</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97563-F4FC-4B2B-A469-CD8D6F3C26B6}"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iiscarducci.edu.it/file/artecretese.pdf"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Porta San Tommaso.jpg"/>
          <p:cNvPicPr>
            <a:picLocks noChangeAspect="1"/>
          </p:cNvPicPr>
          <p:nvPr/>
        </p:nvPicPr>
        <p:blipFill>
          <a:blip r:embed="rId3" cstate="print">
            <a:clrChange>
              <a:clrFrom>
                <a:srgbClr val="CED4E2"/>
              </a:clrFrom>
              <a:clrTo>
                <a:srgbClr val="CED4E2">
                  <a:alpha val="0"/>
                </a:srgbClr>
              </a:clrTo>
            </a:clrChange>
          </a:blip>
          <a:srcRect l="4793" r="1675"/>
          <a:stretch>
            <a:fillRect/>
          </a:stretch>
        </p:blipFill>
        <p:spPr>
          <a:xfrm>
            <a:off x="0" y="0"/>
            <a:ext cx="9144000" cy="6858000"/>
          </a:xfrm>
          <a:prstGeom prst="rect">
            <a:avLst/>
          </a:prstGeom>
          <a:noFill/>
          <a:ln>
            <a:noFill/>
          </a:ln>
        </p:spPr>
      </p:pic>
      <p:sp>
        <p:nvSpPr>
          <p:cNvPr id="3" name="Sottotitolo 2"/>
          <p:cNvSpPr>
            <a:spLocks noGrp="1"/>
          </p:cNvSpPr>
          <p:nvPr>
            <p:ph type="subTitle" idx="1"/>
          </p:nvPr>
        </p:nvSpPr>
        <p:spPr>
          <a:xfrm>
            <a:off x="0" y="5201816"/>
            <a:ext cx="9144000" cy="1656184"/>
          </a:xfrm>
        </p:spPr>
        <p:txBody>
          <a:bodyPr>
            <a:normAutofit/>
          </a:bodyPr>
          <a:lstStyle/>
          <a:p>
            <a:r>
              <a:rPr lang="es-ES" sz="2600" b="1" dirty="0" smtClean="0">
                <a:solidFill>
                  <a:schemeClr val="bg1"/>
                </a:solidFill>
              </a:rPr>
              <a:t>María </a:t>
            </a:r>
            <a:r>
              <a:rPr lang="es-ES" sz="2600" b="1" dirty="0" err="1" smtClean="0">
                <a:solidFill>
                  <a:schemeClr val="bg1"/>
                </a:solidFill>
              </a:rPr>
              <a:t>Gabriella</a:t>
            </a:r>
            <a:r>
              <a:rPr lang="es-ES" sz="2600" b="1" dirty="0" smtClean="0">
                <a:solidFill>
                  <a:schemeClr val="bg1"/>
                </a:solidFill>
              </a:rPr>
              <a:t> </a:t>
            </a:r>
            <a:r>
              <a:rPr lang="es-ES" sz="2600" b="1" dirty="0" err="1" smtClean="0">
                <a:solidFill>
                  <a:schemeClr val="bg1"/>
                </a:solidFill>
              </a:rPr>
              <a:t>Sartori</a:t>
            </a:r>
            <a:endParaRPr lang="es-ES" sz="2600" b="1" dirty="0" smtClean="0">
              <a:solidFill>
                <a:schemeClr val="bg1"/>
              </a:solidFill>
            </a:endParaRPr>
          </a:p>
          <a:p>
            <a:r>
              <a:rPr lang="es-ES" sz="1800" b="1" dirty="0" smtClean="0">
                <a:solidFill>
                  <a:schemeClr val="bg1"/>
                </a:solidFill>
              </a:rPr>
              <a:t>Psicóloga, Psicoterapeuta, Psicóloga Social.</a:t>
            </a:r>
          </a:p>
          <a:p>
            <a:r>
              <a:rPr lang="es-ES" sz="1800" b="1" dirty="0" smtClean="0">
                <a:solidFill>
                  <a:schemeClr val="bg1"/>
                </a:solidFill>
              </a:rPr>
              <a:t>Trabajo reelaborado del Congreso Nacional de Grupo Análisis, AION.</a:t>
            </a:r>
          </a:p>
          <a:p>
            <a:r>
              <a:rPr lang="es-ES" sz="1800" b="1" dirty="0" smtClean="0">
                <a:solidFill>
                  <a:schemeClr val="bg1"/>
                </a:solidFill>
              </a:rPr>
              <a:t>24-25 Septiembre 2010. </a:t>
            </a:r>
            <a:r>
              <a:rPr lang="es-ES" sz="1800" b="1" dirty="0" err="1" smtClean="0">
                <a:solidFill>
                  <a:schemeClr val="bg1"/>
                </a:solidFill>
              </a:rPr>
              <a:t>Padova</a:t>
            </a:r>
            <a:r>
              <a:rPr lang="es-ES" sz="1800" b="1" dirty="0" smtClean="0">
                <a:solidFill>
                  <a:schemeClr val="bg1"/>
                </a:solidFill>
              </a:rPr>
              <a:t>, Italia.</a:t>
            </a:r>
            <a:endParaRPr lang="es-ES" sz="1800" b="1" dirty="0">
              <a:solidFill>
                <a:schemeClr val="bg1"/>
              </a:solidFill>
            </a:endParaRPr>
          </a:p>
        </p:txBody>
      </p:sp>
      <p:sp>
        <p:nvSpPr>
          <p:cNvPr id="8" name="Titolo 1"/>
          <p:cNvSpPr>
            <a:spLocks noGrp="1"/>
          </p:cNvSpPr>
          <p:nvPr>
            <p:ph type="ctrTitle"/>
          </p:nvPr>
        </p:nvSpPr>
        <p:spPr>
          <a:xfrm>
            <a:off x="0" y="158775"/>
            <a:ext cx="9144000" cy="1470025"/>
          </a:xfrm>
        </p:spPr>
        <p:txBody>
          <a:bodyPr>
            <a:normAutofit/>
          </a:bodyPr>
          <a:lstStyle/>
          <a:p>
            <a:pPr lvl="0"/>
            <a:r>
              <a:rPr lang="es-ES" sz="3600" b="1" dirty="0" smtClean="0"/>
              <a:t>XI Coloquio HISTARTMED.</a:t>
            </a:r>
            <a:br>
              <a:rPr lang="es-ES" sz="3600" b="1" dirty="0" smtClean="0"/>
            </a:br>
            <a:r>
              <a:rPr lang="es-ES" sz="3600" b="1" dirty="0" smtClean="0"/>
              <a:t>11-14 Marzo 2020. La Habana, Cuba.</a:t>
            </a:r>
            <a:endParaRPr lang="it-IT" sz="3600" b="1" dirty="0"/>
          </a:p>
        </p:txBody>
      </p:sp>
      <p:sp>
        <p:nvSpPr>
          <p:cNvPr id="10" name="Segnaposto numero diapositiva 9"/>
          <p:cNvSpPr>
            <a:spLocks noGrp="1"/>
          </p:cNvSpPr>
          <p:nvPr>
            <p:ph type="sldNum" sz="quarter" idx="12"/>
          </p:nvPr>
        </p:nvSpPr>
        <p:spPr/>
        <p:txBody>
          <a:bodyPr/>
          <a:lstStyle/>
          <a:p>
            <a:fld id="{4D397563-F4FC-4B2B-A469-CD8D6F3C26B6}"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5598566"/>
            <a:ext cx="6552728" cy="1070794"/>
          </a:xfrm>
        </p:spPr>
        <p:txBody>
          <a:bodyPr>
            <a:normAutofit fontScale="90000"/>
          </a:bodyPr>
          <a:lstStyle/>
          <a:p>
            <a:pPr algn="ctr"/>
            <a:r>
              <a:rPr lang="es-ES" sz="2200" dirty="0" smtClean="0"/>
              <a:t>Goya (1746-1828). Saturno, Cronos devora a sus hijos, realizado en 1820. </a:t>
            </a:r>
            <a:r>
              <a:rPr lang="es-ES" sz="2200" b="0" dirty="0" smtClean="0"/>
              <a:t>Temor a ser destronado. La mas negra de las pinturas negras de Goya. Museo del Prado.</a:t>
            </a:r>
            <a:endParaRPr lang="it-IT" sz="2200" b="0"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10</a:t>
            </a:fld>
            <a:endParaRPr lang="it-IT" dirty="0"/>
          </a:p>
        </p:txBody>
      </p:sp>
      <p:pic>
        <p:nvPicPr>
          <p:cNvPr id="6" name="Immagine 5" descr="Risultati immagini per goya saturno"/>
          <p:cNvPicPr/>
          <p:nvPr/>
        </p:nvPicPr>
        <p:blipFill>
          <a:blip r:embed="rId2" cstate="print"/>
          <a:srcRect/>
          <a:stretch>
            <a:fillRect/>
          </a:stretch>
        </p:blipFill>
        <p:spPr bwMode="auto">
          <a:xfrm>
            <a:off x="1763688" y="216024"/>
            <a:ext cx="5472608" cy="530120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normAutofit/>
          </a:bodyPr>
          <a:lstStyle/>
          <a:p>
            <a:r>
              <a:rPr lang="es-ES" sz="3600" b="1" dirty="0" smtClean="0"/>
              <a:t>Ontogénesis y Filogénesis</a:t>
            </a:r>
            <a:endParaRPr lang="es-ES" sz="3600" b="1" dirty="0"/>
          </a:p>
        </p:txBody>
      </p:sp>
      <p:sp>
        <p:nvSpPr>
          <p:cNvPr id="3" name="Segnaposto contenuto 2"/>
          <p:cNvSpPr>
            <a:spLocks noGrp="1"/>
          </p:cNvSpPr>
          <p:nvPr>
            <p:ph idx="1"/>
          </p:nvPr>
        </p:nvSpPr>
        <p:spPr>
          <a:xfrm>
            <a:off x="4572000" y="1124744"/>
            <a:ext cx="4320480" cy="5400600"/>
          </a:xfrm>
        </p:spPr>
        <p:txBody>
          <a:bodyPr>
            <a:normAutofit/>
          </a:bodyPr>
          <a:lstStyle/>
          <a:p>
            <a:pPr marL="0" algn="just">
              <a:buNone/>
            </a:pPr>
            <a:r>
              <a:rPr lang="es-ES" sz="2400" b="1" dirty="0" err="1" smtClean="0"/>
              <a:t>Ernst</a:t>
            </a:r>
            <a:r>
              <a:rPr lang="es-ES" sz="2400" b="1" dirty="0" smtClean="0"/>
              <a:t> </a:t>
            </a:r>
            <a:r>
              <a:rPr lang="es-ES" sz="2400" b="1" dirty="0" err="1" smtClean="0"/>
              <a:t>Heinrich</a:t>
            </a:r>
            <a:r>
              <a:rPr lang="es-ES" sz="2400" b="1" dirty="0" smtClean="0"/>
              <a:t> Philip </a:t>
            </a:r>
            <a:r>
              <a:rPr lang="es-ES" sz="2400" b="1" dirty="0" err="1" smtClean="0"/>
              <a:t>August</a:t>
            </a:r>
            <a:r>
              <a:rPr lang="es-ES" sz="2400" b="1" dirty="0" smtClean="0"/>
              <a:t> </a:t>
            </a:r>
            <a:r>
              <a:rPr lang="es-ES" sz="2400" b="1" dirty="0" err="1" smtClean="0"/>
              <a:t>Haeckel</a:t>
            </a:r>
            <a:r>
              <a:rPr lang="es-ES" sz="2400" dirty="0" smtClean="0"/>
              <a:t> (1834-1919)​ fue un naturalista y filósofo alemán que popularizó el trabajo de Charles Darwin en Alemania, creando nuevos términos como «</a:t>
            </a:r>
            <a:r>
              <a:rPr lang="es-ES" sz="2400" dirty="0" err="1" smtClean="0"/>
              <a:t>phylum</a:t>
            </a:r>
            <a:r>
              <a:rPr lang="es-ES" sz="2400" dirty="0" smtClean="0"/>
              <a:t>» y «ecología». Biólogo, médico, zoólogo, filósofo, naturalista, artista, ecólogo, ornitólogo, profesor universitario, ictiólogo, botánico y explorador.</a:t>
            </a:r>
            <a:endParaRPr lang="it-IT" sz="2400"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11</a:t>
            </a:fld>
            <a:endParaRPr lang="it-IT"/>
          </a:p>
        </p:txBody>
      </p:sp>
      <p:pic>
        <p:nvPicPr>
          <p:cNvPr id="5" name="Immagine 4" descr="https://upload.wikimedia.org/wikipedia/commons/thumb/7/71/ErnstHaeckel.jpg/150px-ErnstHaeckel.jpg"/>
          <p:cNvPicPr/>
          <p:nvPr/>
        </p:nvPicPr>
        <p:blipFill>
          <a:blip r:embed="rId2" cstate="print"/>
          <a:srcRect/>
          <a:stretch>
            <a:fillRect/>
          </a:stretch>
        </p:blipFill>
        <p:spPr bwMode="auto">
          <a:xfrm>
            <a:off x="395536" y="1124744"/>
            <a:ext cx="4032448"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5760"/>
            <a:ext cx="8229600" cy="1143000"/>
          </a:xfrm>
        </p:spPr>
        <p:txBody>
          <a:bodyPr>
            <a:normAutofit/>
          </a:bodyPr>
          <a:lstStyle/>
          <a:p>
            <a:r>
              <a:rPr lang="es-ES" sz="3600" b="1" dirty="0" smtClean="0"/>
              <a:t>Teoría de la recapitulación</a:t>
            </a:r>
            <a:endParaRPr lang="it-IT" sz="3600" b="1" dirty="0"/>
          </a:p>
        </p:txBody>
      </p:sp>
      <p:sp>
        <p:nvSpPr>
          <p:cNvPr id="3" name="Segnaposto contenuto 2"/>
          <p:cNvSpPr>
            <a:spLocks noGrp="1"/>
          </p:cNvSpPr>
          <p:nvPr>
            <p:ph idx="1"/>
          </p:nvPr>
        </p:nvSpPr>
        <p:spPr>
          <a:xfrm>
            <a:off x="395536" y="1268760"/>
            <a:ext cx="8424936" cy="5589240"/>
          </a:xfrm>
        </p:spPr>
        <p:txBody>
          <a:bodyPr>
            <a:normAutofit fontScale="92500" lnSpcReduction="10000"/>
          </a:bodyPr>
          <a:lstStyle/>
          <a:p>
            <a:pPr marL="0" indent="324000">
              <a:spcBef>
                <a:spcPts val="0"/>
              </a:spcBef>
              <a:buNone/>
            </a:pPr>
            <a:r>
              <a:rPr lang="es-ES" dirty="0" smtClean="0"/>
              <a:t>La </a:t>
            </a:r>
            <a:r>
              <a:rPr lang="es-ES" b="1" dirty="0" smtClean="0"/>
              <a:t>ontogenia</a:t>
            </a:r>
            <a:r>
              <a:rPr lang="es-ES" dirty="0" smtClean="0"/>
              <a:t> recapitula la filogenia. Los primeros en proponer una teoría </a:t>
            </a:r>
            <a:r>
              <a:rPr lang="es-ES" dirty="0" err="1" smtClean="0"/>
              <a:t>recapitulacionista</a:t>
            </a:r>
            <a:r>
              <a:rPr lang="es-ES" dirty="0" smtClean="0"/>
              <a:t> de la filogenia fueron John Hunter (1728-1793) y Carl </a:t>
            </a:r>
            <a:r>
              <a:rPr lang="es-ES" dirty="0" err="1" smtClean="0"/>
              <a:t>Friedrich</a:t>
            </a:r>
            <a:r>
              <a:rPr lang="es-ES" dirty="0" smtClean="0"/>
              <a:t> </a:t>
            </a:r>
            <a:r>
              <a:rPr lang="es-ES" dirty="0" err="1" smtClean="0"/>
              <a:t>Kielmeyer</a:t>
            </a:r>
            <a:r>
              <a:rPr lang="es-ES" dirty="0" smtClean="0"/>
              <a:t> (1795-1844), si bien fue </a:t>
            </a:r>
            <a:r>
              <a:rPr lang="es-ES" dirty="0" err="1" smtClean="0"/>
              <a:t>Ernst</a:t>
            </a:r>
            <a:r>
              <a:rPr lang="es-ES" dirty="0" smtClean="0"/>
              <a:t> </a:t>
            </a:r>
            <a:r>
              <a:rPr lang="es-ES" dirty="0" err="1" smtClean="0"/>
              <a:t>Haeckel</a:t>
            </a:r>
            <a:r>
              <a:rPr lang="es-ES" dirty="0" smtClean="0"/>
              <a:t> quien en 1866 la expuso de un modo sistemático.</a:t>
            </a:r>
          </a:p>
          <a:p>
            <a:pPr marL="0" indent="324000">
              <a:spcBef>
                <a:spcPts val="0"/>
              </a:spcBef>
              <a:buNone/>
            </a:pPr>
            <a:r>
              <a:rPr lang="es-ES" dirty="0" smtClean="0"/>
              <a:t>La teoría de la recapitulación cayó en el olvido con el auge de la síntesis evolutiva moderna y ha sido desacreditada en su versión literal.</a:t>
            </a:r>
          </a:p>
          <a:p>
            <a:pPr marL="0" indent="324000">
              <a:spcBef>
                <a:spcPts val="0"/>
              </a:spcBef>
              <a:buNone/>
            </a:pPr>
            <a:r>
              <a:rPr lang="es-ES" dirty="0" smtClean="0"/>
              <a:t>No obstante, las relaciones entre la ontogenia y la filogenia han vuelto a ser objeto de estudio, dando lugar a la nueva disciplina biológica popularmente conocida como </a:t>
            </a:r>
            <a:r>
              <a:rPr lang="es-ES" b="1" dirty="0" smtClean="0"/>
              <a:t>"evo-</a:t>
            </a:r>
            <a:r>
              <a:rPr lang="es-ES" b="1" dirty="0" err="1" smtClean="0"/>
              <a:t>devo</a:t>
            </a:r>
            <a:r>
              <a:rPr lang="es-ES" b="1" dirty="0" smtClean="0"/>
              <a:t>".</a:t>
            </a:r>
            <a:endParaRPr lang="it-IT" b="1"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D397563-F4FC-4B2B-A469-CD8D6F3C26B6}" type="slidenum">
              <a:rPr lang="it-IT" smtClean="0"/>
              <a:pPr/>
              <a:t>13</a:t>
            </a:fld>
            <a:endParaRPr lang="it-IT" dirty="0"/>
          </a:p>
        </p:txBody>
      </p:sp>
      <p:pic>
        <p:nvPicPr>
          <p:cNvPr id="1026" name="Picture 2" descr="https://upload.wikimedia.org/wikipedia/commons/thumb/1/13/AscMitocondrial_Africana.svg/250px-AscMitocondrial_Africana.svg.png"/>
          <p:cNvPicPr>
            <a:picLocks noChangeAspect="1" noChangeArrowheads="1"/>
          </p:cNvPicPr>
          <p:nvPr/>
        </p:nvPicPr>
        <p:blipFill>
          <a:blip r:embed="rId2" cstate="print"/>
          <a:srcRect/>
          <a:stretch>
            <a:fillRect/>
          </a:stretch>
        </p:blipFill>
        <p:spPr bwMode="auto">
          <a:xfrm>
            <a:off x="6762750" y="4293096"/>
            <a:ext cx="2381250" cy="2000251"/>
          </a:xfrm>
          <a:prstGeom prst="rect">
            <a:avLst/>
          </a:prstGeom>
          <a:noFill/>
        </p:spPr>
      </p:pic>
      <p:sp>
        <p:nvSpPr>
          <p:cNvPr id="7" name="Rettangolo 6"/>
          <p:cNvSpPr/>
          <p:nvPr/>
        </p:nvSpPr>
        <p:spPr>
          <a:xfrm>
            <a:off x="395536" y="260648"/>
            <a:ext cx="8280920" cy="2308324"/>
          </a:xfrm>
          <a:prstGeom prst="rect">
            <a:avLst/>
          </a:prstGeom>
        </p:spPr>
        <p:txBody>
          <a:bodyPr wrap="square">
            <a:spAutoFit/>
          </a:bodyPr>
          <a:lstStyle/>
          <a:p>
            <a:r>
              <a:rPr lang="es-ES" sz="2400" b="1" dirty="0" smtClean="0"/>
              <a:t>El ADN mitocondrial nos muestra la ascendencia matrilineal en donde nuestro ancestro común más reciente se le ha denominado Eva mitocondrial. A Eva mitocondrial se le ha dado una antigüedad promedio de 190 000 años y el lugar en que vivió podría coincidir con el de la mayor diversidad genética mitocondrial, que se encuentra en Tanzania, África oriental. </a:t>
            </a:r>
            <a:endParaRPr lang="it-IT" sz="2400" b="1" dirty="0"/>
          </a:p>
        </p:txBody>
      </p:sp>
      <p:pic>
        <p:nvPicPr>
          <p:cNvPr id="1030" name="Picture 6" descr="https://upload.wikimedia.org/wikipedia/commons/thumb/d/da/Migraciones_humanas_en_haplogrupos_mitocondriales.PNG/775px-Migraciones_humanas_en_haplogrupos_mitocondriales.PNG"/>
          <p:cNvPicPr>
            <a:picLocks noChangeAspect="1" noChangeArrowheads="1"/>
          </p:cNvPicPr>
          <p:nvPr/>
        </p:nvPicPr>
        <p:blipFill>
          <a:blip r:embed="rId3" cstate="print"/>
          <a:srcRect/>
          <a:stretch>
            <a:fillRect/>
          </a:stretch>
        </p:blipFill>
        <p:spPr bwMode="auto">
          <a:xfrm>
            <a:off x="0" y="2924944"/>
            <a:ext cx="6590179" cy="33843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5877272"/>
            <a:ext cx="7488832" cy="720080"/>
          </a:xfrm>
        </p:spPr>
        <p:txBody>
          <a:bodyPr>
            <a:normAutofit/>
          </a:bodyPr>
          <a:lstStyle/>
          <a:p>
            <a:pPr algn="ctr"/>
            <a:r>
              <a:rPr lang="es-ES" b="0" dirty="0" smtClean="0"/>
              <a:t>Copia de Romanes (1893) de los dibujos embriológicos de </a:t>
            </a:r>
            <a:r>
              <a:rPr lang="es-ES" b="0" dirty="0" err="1" smtClean="0"/>
              <a:t>Haeckel</a:t>
            </a:r>
            <a:r>
              <a:rPr lang="es-ES" b="0" dirty="0" smtClean="0"/>
              <a:t>.</a:t>
            </a:r>
            <a:endParaRPr lang="it-IT" b="0"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14</a:t>
            </a:fld>
            <a:endParaRPr lang="it-IT"/>
          </a:p>
        </p:txBody>
      </p:sp>
      <p:pic>
        <p:nvPicPr>
          <p:cNvPr id="14" name="Immagine 13" descr="800px-Haeckel_drawings.jpg"/>
          <p:cNvPicPr>
            <a:picLocks noChangeAspect="1"/>
          </p:cNvPicPr>
          <p:nvPr/>
        </p:nvPicPr>
        <p:blipFill>
          <a:blip r:embed="rId2" cstate="print"/>
          <a:stretch>
            <a:fillRect/>
          </a:stretch>
        </p:blipFill>
        <p:spPr>
          <a:xfrm>
            <a:off x="1187623" y="0"/>
            <a:ext cx="6891317" cy="60212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41784"/>
            <a:ext cx="8229600" cy="1143000"/>
          </a:xfrm>
        </p:spPr>
        <p:txBody>
          <a:bodyPr>
            <a:noAutofit/>
          </a:bodyPr>
          <a:lstStyle/>
          <a:p>
            <a:r>
              <a:rPr lang="es-AR" sz="3600" b="1" dirty="0" smtClean="0"/>
              <a:t>Evolución de la teoría de </a:t>
            </a:r>
            <a:r>
              <a:rPr lang="es-AR" sz="3600" b="1" dirty="0" err="1" smtClean="0"/>
              <a:t>Haeckel</a:t>
            </a:r>
            <a:r>
              <a:rPr lang="es-AR" sz="3600" b="1" dirty="0" smtClean="0"/>
              <a:t>:</a:t>
            </a:r>
            <a:br>
              <a:rPr lang="es-AR" sz="3600" b="1" dirty="0" smtClean="0"/>
            </a:br>
            <a:r>
              <a:rPr lang="es-AR" sz="3600" b="1" dirty="0" smtClean="0"/>
              <a:t>“evo-</a:t>
            </a:r>
            <a:r>
              <a:rPr lang="es-AR" sz="3600" b="1" dirty="0" err="1" smtClean="0"/>
              <a:t>devo</a:t>
            </a:r>
            <a:r>
              <a:rPr lang="es-AR" sz="3600" b="1" dirty="0" smtClean="0"/>
              <a:t>”</a:t>
            </a:r>
            <a:endParaRPr lang="es-AR" sz="3600" b="1" dirty="0"/>
          </a:p>
        </p:txBody>
      </p:sp>
      <p:sp>
        <p:nvSpPr>
          <p:cNvPr id="3" name="Segnaposto contenuto 2"/>
          <p:cNvSpPr>
            <a:spLocks noGrp="1"/>
          </p:cNvSpPr>
          <p:nvPr>
            <p:ph idx="1"/>
          </p:nvPr>
        </p:nvSpPr>
        <p:spPr>
          <a:xfrm>
            <a:off x="539552" y="1927373"/>
            <a:ext cx="8147248" cy="4525963"/>
          </a:xfrm>
        </p:spPr>
        <p:txBody>
          <a:bodyPr>
            <a:normAutofit fontScale="92500" lnSpcReduction="20000"/>
          </a:bodyPr>
          <a:lstStyle/>
          <a:p>
            <a:pPr marL="0" indent="324000">
              <a:spcBef>
                <a:spcPts val="0"/>
              </a:spcBef>
              <a:buNone/>
            </a:pPr>
            <a:r>
              <a:rPr lang="es-ES" dirty="0" smtClean="0"/>
              <a:t>La biología actual rechaza la versión literal de la teoría de </a:t>
            </a:r>
            <a:r>
              <a:rPr lang="es-ES" dirty="0" err="1" smtClean="0"/>
              <a:t>Haeckel</a:t>
            </a:r>
            <a:r>
              <a:rPr lang="es-ES" dirty="0" smtClean="0"/>
              <a:t>. Mientras que, por ejemplo, se acepta la filogénesis del Homo sapiens como resultado de la evolución del pez a través de los reptiles hasta los mamíferos (aunque ahora se sabe que los 'reptiles' son un grupo compuesto y los ancestros de los mamíferos se separaron antes de que los reptiles actuales evolucionaran), no podemos distinguir estadios definidos de "pez", "reptil" y "mamífero" en el desarrollo embrionario humano.</a:t>
            </a:r>
          </a:p>
        </p:txBody>
      </p:sp>
      <p:sp>
        <p:nvSpPr>
          <p:cNvPr id="4" name="Segnaposto numero diapositiva 3"/>
          <p:cNvSpPr>
            <a:spLocks noGrp="1"/>
          </p:cNvSpPr>
          <p:nvPr>
            <p:ph type="sldNum" sz="quarter" idx="12"/>
          </p:nvPr>
        </p:nvSpPr>
        <p:spPr/>
        <p:txBody>
          <a:bodyPr/>
          <a:lstStyle/>
          <a:p>
            <a:fld id="{4D397563-F4FC-4B2B-A469-CD8D6F3C26B6}"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 sz="3600" b="1" i="1" dirty="0" smtClean="0"/>
              <a:t>“evo-</a:t>
            </a:r>
            <a:r>
              <a:rPr lang="es-ES" sz="3600" b="1" i="1" dirty="0" err="1" smtClean="0"/>
              <a:t>devo</a:t>
            </a:r>
            <a:r>
              <a:rPr lang="es-ES" sz="3600" b="1" i="1" dirty="0" smtClean="0"/>
              <a:t>” 2.</a:t>
            </a:r>
            <a:endParaRPr lang="it-IT" sz="3600" dirty="0"/>
          </a:p>
        </p:txBody>
      </p:sp>
      <p:sp>
        <p:nvSpPr>
          <p:cNvPr id="3" name="Segnaposto contenuto 2"/>
          <p:cNvSpPr>
            <a:spLocks noGrp="1"/>
          </p:cNvSpPr>
          <p:nvPr>
            <p:ph idx="1"/>
          </p:nvPr>
        </p:nvSpPr>
        <p:spPr>
          <a:xfrm>
            <a:off x="467544" y="1340768"/>
            <a:ext cx="8280920" cy="5256584"/>
          </a:xfrm>
        </p:spPr>
        <p:txBody>
          <a:bodyPr>
            <a:normAutofit fontScale="85000" lnSpcReduction="10000"/>
          </a:bodyPr>
          <a:lstStyle/>
          <a:p>
            <a:pPr marL="0" indent="324000">
              <a:spcBef>
                <a:spcPts val="0"/>
              </a:spcBef>
              <a:spcAft>
                <a:spcPts val="1200"/>
              </a:spcAft>
              <a:buNone/>
            </a:pPr>
            <a:r>
              <a:rPr lang="es-ES" dirty="0" smtClean="0"/>
              <a:t>La </a:t>
            </a:r>
            <a:r>
              <a:rPr lang="es-ES" b="1" dirty="0" smtClean="0"/>
              <a:t>biología evolutiva del desarrollo</a:t>
            </a:r>
            <a:r>
              <a:rPr lang="es-ES" dirty="0" smtClean="0"/>
              <a:t> (o informalmente </a:t>
            </a:r>
            <a:r>
              <a:rPr lang="es-ES" b="1" i="1" dirty="0" smtClean="0"/>
              <a:t>evo-</a:t>
            </a:r>
            <a:r>
              <a:rPr lang="es-ES" b="1" i="1" dirty="0" err="1" smtClean="0"/>
              <a:t>devo</a:t>
            </a:r>
            <a:r>
              <a:rPr lang="es-ES" dirty="0" smtClean="0"/>
              <a:t>, del inglés </a:t>
            </a:r>
            <a:r>
              <a:rPr lang="es-ES" b="1" i="1" dirty="0" err="1" smtClean="0"/>
              <a:t>evo</a:t>
            </a:r>
            <a:r>
              <a:rPr lang="es-ES" i="1" dirty="0" err="1" smtClean="0"/>
              <a:t>lutionary</a:t>
            </a:r>
            <a:r>
              <a:rPr lang="es-ES" i="1" dirty="0" smtClean="0"/>
              <a:t> </a:t>
            </a:r>
            <a:r>
              <a:rPr lang="es-ES" b="1" i="1" dirty="0" err="1" smtClean="0"/>
              <a:t>dev</a:t>
            </a:r>
            <a:r>
              <a:rPr lang="es-ES" i="1" dirty="0" err="1" smtClean="0"/>
              <a:t>el</a:t>
            </a:r>
            <a:r>
              <a:rPr lang="es-ES" b="1" i="1" dirty="0" err="1" smtClean="0"/>
              <a:t>o</a:t>
            </a:r>
            <a:r>
              <a:rPr lang="es-ES" i="1" dirty="0" err="1" smtClean="0"/>
              <a:t>pmental</a:t>
            </a:r>
            <a:r>
              <a:rPr lang="es-ES" i="1" dirty="0" smtClean="0"/>
              <a:t> </a:t>
            </a:r>
            <a:r>
              <a:rPr lang="es-ES" i="1" dirty="0" err="1" smtClean="0"/>
              <a:t>biology</a:t>
            </a:r>
            <a:r>
              <a:rPr lang="es-ES" dirty="0" smtClean="0"/>
              <a:t>) es un campo de la biología que compara el proceso de desarrollo de diferentes organismos con el fin de determinar sus relaciones filogenéticas.​</a:t>
            </a:r>
          </a:p>
          <a:p>
            <a:pPr marL="0" indent="324000">
              <a:spcBef>
                <a:spcPts val="0"/>
              </a:spcBef>
              <a:spcAft>
                <a:spcPts val="1200"/>
              </a:spcAft>
              <a:buNone/>
            </a:pPr>
            <a:r>
              <a:rPr lang="es-ES" dirty="0" smtClean="0"/>
              <a:t>De igual forma, </a:t>
            </a:r>
            <a:r>
              <a:rPr lang="es-ES" b="1" dirty="0" smtClean="0"/>
              <a:t>evo-</a:t>
            </a:r>
            <a:r>
              <a:rPr lang="es-ES" b="1" dirty="0" err="1" smtClean="0"/>
              <a:t>devo</a:t>
            </a:r>
            <a:r>
              <a:rPr lang="es-ES" dirty="0" smtClean="0"/>
              <a:t>, busca identificar los mecanismos del desarrollo que dan origen a cambios evolutivos en los Fenotipos de los individuos (Hall, 2003).</a:t>
            </a:r>
          </a:p>
          <a:p>
            <a:pPr marL="0" indent="324000">
              <a:spcBef>
                <a:spcPts val="0"/>
              </a:spcBef>
              <a:spcAft>
                <a:spcPts val="1200"/>
              </a:spcAft>
              <a:buNone/>
            </a:pPr>
            <a:r>
              <a:rPr lang="es-ES" dirty="0" smtClean="0"/>
              <a:t>El interés principal de esta nueva aproximación evolutiva es entender cómo la forma orgánica (estructuras novedosas y nuevos patrones morfológicos) evoluciona. De este modo</a:t>
            </a:r>
            <a:r>
              <a:rPr lang="es-ES" b="1" dirty="0" smtClean="0"/>
              <a:t>, </a:t>
            </a:r>
            <a:r>
              <a:rPr lang="es-ES" b="1" i="1" dirty="0" smtClean="0"/>
              <a:t>la evolución se define como el cambio en los procesos de desarrollo.</a:t>
            </a:r>
            <a:endParaRPr lang="it-IT" b="1" i="1" dirty="0" smtClean="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D397563-F4FC-4B2B-A469-CD8D6F3C26B6}" type="slidenum">
              <a:rPr lang="it-IT" smtClean="0"/>
              <a:pPr/>
              <a:t>17</a:t>
            </a:fld>
            <a:endParaRPr lang="it-IT"/>
          </a:p>
        </p:txBody>
      </p:sp>
      <p:sp>
        <p:nvSpPr>
          <p:cNvPr id="2" name="Titolo 1"/>
          <p:cNvSpPr>
            <a:spLocks noGrp="1"/>
          </p:cNvSpPr>
          <p:nvPr>
            <p:ph type="title" idx="4294967295"/>
          </p:nvPr>
        </p:nvSpPr>
        <p:spPr>
          <a:xfrm>
            <a:off x="0" y="-27384"/>
            <a:ext cx="9144000" cy="1143000"/>
          </a:xfrm>
        </p:spPr>
        <p:txBody>
          <a:bodyPr/>
          <a:lstStyle/>
          <a:p>
            <a:r>
              <a:rPr lang="it-IT" sz="3600" b="1" dirty="0" smtClean="0"/>
              <a:t>Epigenetica</a:t>
            </a:r>
            <a:endParaRPr lang="it-IT" sz="3600" b="1" dirty="0"/>
          </a:p>
        </p:txBody>
      </p:sp>
      <p:sp>
        <p:nvSpPr>
          <p:cNvPr id="6" name="CasellaDiTesto 5"/>
          <p:cNvSpPr txBox="1"/>
          <p:nvPr/>
        </p:nvSpPr>
        <p:spPr>
          <a:xfrm>
            <a:off x="323528" y="980728"/>
            <a:ext cx="8496944" cy="5293757"/>
          </a:xfrm>
          <a:prstGeom prst="rect">
            <a:avLst/>
          </a:prstGeom>
          <a:solidFill>
            <a:srgbClr val="99FF66"/>
          </a:solidFill>
        </p:spPr>
        <p:txBody>
          <a:bodyPr wrap="square" rtlCol="0">
            <a:spAutoFit/>
          </a:bodyPr>
          <a:lstStyle/>
          <a:p>
            <a:pPr indent="324000">
              <a:spcAft>
                <a:spcPts val="1200"/>
              </a:spcAft>
              <a:tabLst>
                <a:tab pos="361950" algn="l"/>
                <a:tab pos="630238" algn="l"/>
              </a:tabLst>
            </a:pPr>
            <a:r>
              <a:rPr lang="es-ES" sz="2800" dirty="0" smtClean="0"/>
              <a:t>¿Podemos heredar caracteres adquiridos? (</a:t>
            </a:r>
            <a:r>
              <a:rPr lang="es-ES" sz="2800" dirty="0" err="1" smtClean="0"/>
              <a:t>Lamark</a:t>
            </a:r>
            <a:r>
              <a:rPr lang="es-ES" sz="2800" dirty="0" smtClean="0"/>
              <a:t>). </a:t>
            </a:r>
          </a:p>
          <a:p>
            <a:pPr indent="324000">
              <a:spcAft>
                <a:spcPts val="1200"/>
              </a:spcAft>
            </a:pPr>
            <a:r>
              <a:rPr lang="es-ES" sz="2800" dirty="0" smtClean="0"/>
              <a:t>¿O sobrevive el mas apto? (Darwin ).</a:t>
            </a:r>
          </a:p>
          <a:p>
            <a:pPr indent="324000">
              <a:spcAft>
                <a:spcPts val="1200"/>
              </a:spcAft>
            </a:pPr>
            <a:endParaRPr lang="it-IT" sz="2800" dirty="0" smtClean="0"/>
          </a:p>
          <a:p>
            <a:pPr indent="324000">
              <a:spcAft>
                <a:spcPts val="1200"/>
              </a:spcAft>
            </a:pPr>
            <a:r>
              <a:rPr lang="es-ES" sz="2800" dirty="0" smtClean="0"/>
              <a:t>Desde el año 2004, se abre paso la idea de que es posible heredar algún tipo de caracteres adquiridos; esto es  variaciones en la información celular que se transmite de una generación a otra, sin que ocurra un cambio en la secuencia fundamental de bases del ADN. Se sabe que todos los genes están presentes en la célula de un determinado tejido, pero solo algunos de ellos se expresan; y el resto están silentes.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chor="t">
            <a:normAutofit/>
          </a:bodyPr>
          <a:lstStyle/>
          <a:p>
            <a:r>
              <a:rPr lang="es-AR" sz="3600" b="1" dirty="0" smtClean="0"/>
              <a:t>Vida y Muerte ~ Amor y Odio</a:t>
            </a:r>
            <a:endParaRPr lang="es-AR" sz="3600" b="1"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18</a:t>
            </a:fld>
            <a:endParaRPr lang="it-IT"/>
          </a:p>
        </p:txBody>
      </p:sp>
      <p:pic>
        <p:nvPicPr>
          <p:cNvPr id="29698" name="Picture 2" descr="Immagine correlata"/>
          <p:cNvPicPr>
            <a:picLocks noChangeAspect="1" noChangeArrowheads="1"/>
          </p:cNvPicPr>
          <p:nvPr/>
        </p:nvPicPr>
        <p:blipFill>
          <a:blip r:embed="rId2" cstate="print"/>
          <a:srcRect/>
          <a:stretch>
            <a:fillRect/>
          </a:stretch>
        </p:blipFill>
        <p:spPr bwMode="auto">
          <a:xfrm>
            <a:off x="1979712" y="908720"/>
            <a:ext cx="5184576" cy="571227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45224"/>
            <a:ext cx="7128792" cy="1224136"/>
          </a:xfrm>
        </p:spPr>
        <p:txBody>
          <a:bodyPr>
            <a:noAutofit/>
          </a:bodyPr>
          <a:lstStyle/>
          <a:p>
            <a:r>
              <a:rPr lang="es-ES" b="0" dirty="0" smtClean="0">
                <a:latin typeface="+mn-lt"/>
                <a:ea typeface="+mn-ea"/>
                <a:cs typeface="+mn-cs"/>
              </a:rPr>
              <a:t>Niveles de integración. “Todas las ciencias son fragmentos de una realidad única y total: todos los fenómenos se relacionan entre si”. </a:t>
            </a:r>
            <a:r>
              <a:rPr lang="es-ES" dirty="0" smtClean="0">
                <a:latin typeface="+mn-lt"/>
                <a:ea typeface="+mn-ea"/>
                <a:cs typeface="+mn-cs"/>
              </a:rPr>
              <a:t>José Bleger </a:t>
            </a:r>
            <a:r>
              <a:rPr lang="es-ES" b="0" dirty="0" smtClean="0">
                <a:latin typeface="+mn-lt"/>
                <a:ea typeface="+mn-ea"/>
                <a:cs typeface="+mn-cs"/>
              </a:rPr>
              <a:t>(</a:t>
            </a:r>
            <a:r>
              <a:rPr lang="it-IT" b="0" dirty="0" smtClean="0">
                <a:latin typeface="+mn-lt"/>
                <a:ea typeface="+mn-ea"/>
                <a:cs typeface="+mn-cs"/>
              </a:rPr>
              <a:t>1922-1972)</a:t>
            </a:r>
            <a:r>
              <a:rPr lang="es-ES" b="0" dirty="0" smtClean="0">
                <a:latin typeface="+mn-lt"/>
                <a:ea typeface="+mn-ea"/>
                <a:cs typeface="+mn-cs"/>
              </a:rPr>
              <a:t>.</a:t>
            </a:r>
            <a:endParaRPr lang="es-ES" b="0" dirty="0">
              <a:latin typeface="+mn-lt"/>
              <a:ea typeface="+mn-ea"/>
              <a:cs typeface="+mn-cs"/>
            </a:endParaRPr>
          </a:p>
        </p:txBody>
      </p:sp>
      <p:pic>
        <p:nvPicPr>
          <p:cNvPr id="8" name="Segnaposto immagine 7" descr="Bleger.jpg"/>
          <p:cNvPicPr>
            <a:picLocks noGrp="1" noChangeAspect="1"/>
          </p:cNvPicPr>
          <p:nvPr>
            <p:ph type="pic" idx="1"/>
          </p:nvPr>
        </p:nvPicPr>
        <p:blipFill>
          <a:blip r:embed="rId2" cstate="print"/>
          <a:srcRect t="7353" b="7353"/>
          <a:stretch>
            <a:fillRect/>
          </a:stretch>
        </p:blipFill>
        <p:spPr>
          <a:xfrm>
            <a:off x="1219465" y="342744"/>
            <a:ext cx="6592895" cy="4944671"/>
          </a:xfrm>
        </p:spPr>
      </p:pic>
      <p:sp>
        <p:nvSpPr>
          <p:cNvPr id="5" name="Segnaposto numero diapositiva 4"/>
          <p:cNvSpPr>
            <a:spLocks noGrp="1"/>
          </p:cNvSpPr>
          <p:nvPr>
            <p:ph type="sldNum" sz="quarter" idx="12"/>
          </p:nvPr>
        </p:nvSpPr>
        <p:spPr/>
        <p:txBody>
          <a:bodyPr/>
          <a:lstStyle/>
          <a:p>
            <a:fld id="{4D397563-F4FC-4B2B-A469-CD8D6F3C26B6}" type="slidenum">
              <a:rPr lang="it-IT" smtClean="0"/>
              <a:pPr/>
              <a:t>19</a:t>
            </a:fld>
            <a:endParaRPr lang="it-IT"/>
          </a:p>
        </p:txBody>
      </p:sp>
      <p:sp>
        <p:nvSpPr>
          <p:cNvPr id="33794" name="AutoShape 2" descr="data:image/jpeg;base64,/9j/4AAQSkZJRgABAQAAAQABAAD/2wBDAAgGBgcGBQgHBwcJCQgKDBQNDAsLDBkSEw8UHRofHh0aHBwgJC4nICIsIxwcKDcpLDAxNDQ0Hyc5PTgyPC4zNDL/wgALCAHLAgoBAREA/8QAGwAAAwEBAQEBAAAAAAAAAAAAAAIDBgQFAQf/2gAIAQEAAAAB9hqUpRqNZWAYVlWygCsLRQBWAFCk2Wisq0FZQBjK0pSlKMWVmmzMxNbKKrKrMwTak2CbAWipRQYUoqgB4NrM1LLSjMDKwygrKrCsyjKMCgwrCgArAwAKLn26ChZqFhWZRRgWgs7TAGAH+TYGWk1YGVik1YaZTnz9LMzUoFmVmBVoCsTKTFZWYBhWJsvREUYZS05tRudg8OlLNSjFGZaCsACsowrKygwrAKwrKMKDKwKwAZmzUboWhRmBlWk5xalhaKrMowoAy252AWigwrLRQBTP0ax0DUaissc/57Nay8dFb1vYoAtFWigLaasNOirRWVlZRWA8OjNajUozL4HkU0XpC0VlYn4vkmi7mGAAVlYAAAABhQGytqNZmozZ3x/e9ygyraM2soLPO+fqPQG8Ut2c79s2ZRmI0ZRWBhVVqZulKWWlGMH+gMwMoCsygoRyOon6Gb8tudtR7UwVhmmMoDAyqDZ+xajFLH5n7Wp7WAAAVWDmx9/e8zU87ct+G3o8XWzKDKKUFYAAMvRrMzNYyeqzvn+x7nQotlVoi+L5PRb0vB9TRZnyzsise5vN3DMMKKwHREWjK2ZpSzWKUbxz3p+V5HPanZZufl51t7XoNk9Vx9x5fyivyeF7wvuMCsCis1FVWZWzrdDFqFGMjtABeXjBuqlmFnmNaoAyrQVhWBWZRVoAADZW3QpajDNkdkww0SNmpNWnTw+30ZgFJsysqjAUIjDKKxSat4NLM1qMzNnfT9Enx570ejy/R+eZprsNjddSbAMKDCjACgDAACtmehmpSjNQj4Gnzj+h3WUFXn8Hu9d8rrlbFdPr8cNMKxSYADADKygAZWlma1Goytj+j3PQCkxlUWfH4vqe5O2V5WF1lAakQVhhQLTadFVWpm7Uo1mo1GMy+jZlAZQFnh9tnuz3+Vo/fkZdMuyfRJfvM/3uAABgUMzZmpZqFGOf899T1/ds02FFjm+emu8P5ocby+pwx7uPj9S3l+h59LNz6T2AYFVmmzKZmxSlmsMMY/YeL4y+n6HoHn+Ty00DeXoPN6uzw+4YpPxfam3Qs1tPoYGAUZSk18OlLUpSjFAyWmuLxeLzHX7Pcq5rRXAZQBhQGFAAYAVgAytKdBSjWCi+ZP2QAFKTbH64ak2jRQZSgKxMGKAKDKLQzLUs1KUoMyrk9gKMCsHPn9JQadJijAwyjLNgZhWVlZRaNm7Uo1mstmWk8fsifFy+f1ep0XXLaG1FAAVKoBVWFYUYVgBWVjK2ajUtRepS0c/6Hnz96lIz8/zdNldhhdZ0Yrt9Tm++9j+ro83ol3JbSTn0KowrKUm1JhmehqFLULDMscHtPQabKNHLr1HtWz0Gj3e9letF8vn0XP26GJRVZlVaFJsyqZu1mpSjUDoVT879rTWGCfm4neL3LQCdABiNFYWiisygAMKGXs1qdU2owwNl/Qz9fe7efy/K9Hl2Baa0pznQc7AwMrKqh0KrTBmVp2bK0pS1GpRmAOXw9NHxeenoekuZ1ijKMq0mMAwq2mK06DKC0VlWzZelqUs1GYotJmJ2TMKLn/U9AVgVhVYGZQWk2GmwwKDCjNm6Us1KUZmGFjj9ZYJs2N11BpsKUmtFGAJ2mM0xhQpMZVoZ2lKU6KFKTKMHir7FFUMjrhlWisC0VaCisrKrUmDKwoDBPwaUpTooUbnpZaEcjsGFbPdfrKyqwwoyOyix6OTpB/isAygABnaWpRqNRloMKYvU+Op6Xi+/wevTDX9nl5dfmpX4+ii83d5Eu75ya/rZRhWAAAzNKUalizDDAub8rX9C5Xja2s6MpzVjbV+RDg+1v887upY410nQtJsoAMAGda1GtSjMMAEfzv2FjHS+2DKDKArAoysKDAACsMrKGbtSlKUpQZgAXF7QMfraijAoMAKysCsKwrACsACmZpalGtQpZVYaJm/Y9KeL2gBSYNOjKozRakwBlGFZpsCsBnaUpSzWGoB8+qc2e1nF4WqBQZRlGABWFAAGFGVhVoK2bs1KUazMwwKBi9lltB1gA0xgZRgFGUYUYAFBgAzPQUtYoNQZlFFy2lyeyZQVqTFGZQpMGBQViiq02ZaKrfUz9qUtSjMwwAKeZ5UNiCgAAC0ABWBQGFYVgAVlzNqUtSjM1AGFA/Kf0P1VFYUAYAA+/BlFYGUGVgUZRsr0Ua1ijFBhmmDZ3QNEYFadBmUBlpNaKKMwqs0wAAM7boo1i1FZmAFYFUoqgTXoYAAAAAAmDMKwKq5ulLWsdFo0ZlGUBVooMCk16UGV/gKwAwKrMKoAFDL0pS1lt0c9mooKMs6AtFFYI2BlZRlBlKBGyqMwAKGbpalqL0WnRgAAjYVaE2YFj0AAArfPoCqy0JqwAUMzSlKdC2otGBlUCdGVafZDMLOgysA02BQUGaYwUm02bM2odFGtQZgb588bmO/r83z9FLxqdyx7Kef6nL0cvcDQ5urqFVidJsAq0Bgz9LN0ULMtGADw+jF+1oPHb0jO9HGcdNFmer0PP6OPltP1F4/d0YK3PQZZ0ABRs7S1KM3QwzMooNyu6tO050my0ZWVl8n2GIo1wVlFo02FBp2MzSjdDNZizMoAArLGiqxQGFGUYBWFAFabKMrArGfp0HUWpSdgAACdCNCdgjRgAFYVgACNo0WgoyjGXpanUtKFGpMCkxhQmzKwTpRVBgWk1YGFFadJlJqw1I+C3Q1qUorUoqjNNhpq050ChGlpgMC0VQGVRlUWlJrRVG//xAAsEAACAQMFAQACAQQCAwEAAAAAARECAwQFEBIhMUETFCAVIjAyJEIjJUBD/9oACAEBAAEFAp6T6npVQJnJQnJyFUpmFzlKs5DqFUhVdcif7uRyhtyxuEqjkcjkc0jkjmhOHyOXc98kckNnI5DZyQqjkjkKo+LxuG6kcu0xtJyhvpMbSJRykTOSHUhVIdSS5IlIlCYtkIkQxD8IPirVb82XZ9+Nd9yhvr07gkfnbTTZ2Pscs7IYvWffCdmfH74Lz4x+rZ9ifb7SHsvWND9XvyYPsipEiDiJCQiO1SQcSCFCopRxQqYII2aIRBBA0KkhDpTOCRCIGjpbQce2pIIIQ0kQmoIRxQlBBCOKOKOKIOKFQkcSDj3CI2akhEDpTOKOKEzkJ9Ko5d8hVMVQqjkKodUHKTk55durvn26mh1jqFU2NuFWKpDqORzcpjqlpw+Zz7dUnI5Dqk5HIkdUKZSfTqg5nI59p9OqBVCqOY6u+SORy6VWzqFUKoVUjcCrRzG1EoXqWyQ00fEnMEHYvHLIZ9hjpaOLGmNOUhLtkMSGORJxP9qTGmtmmjs72ScNMiD4xLpDIZ2mLx/7Ck7H0IW6fTkhnxevxI7SnqNlslsqUIgTU8UxKDwbRG0d7Ru4hOdnAoZBBBBxRBCIIW7huEQQtoIGpFSls0KGQQhwjpnHuENIjaB0piUbQQQiEST0qhVEsT65MTZ/25dJuOQ2cmS4TbXJpurp3FNWRbpX7dmFk2mqblLOckyJwcpbbiWcmKrrk0+Tnk5dUCqZyZ9dTiepOTPnJnJnJnLt1NkxSnKb7blpnIdQ6pEzkxVSuTnlJzFWKo5OOTIEhISGJSuIk4VLFT0qSDixqFcvW7dN3WrNtvOz8geJqd4/o12pU6FSPQbUPQrbT0OtH9Ky6ElqtgWrX7Ts6njXhNV0ulnFiUEOXS21TA02KlnEaZxI6iR9Hq4uOLIZxOI04ShOls4sSI7ghyhJsSgdLmHENOIIZDiGJ9voSF0JSI9EIWzqpoWRrGPYHm5+c6dGuXKrOFj2RU0o+t7Jy24Sci2duipXNMxro9Ny8cp1PJxlYzrF9OqEie/5PxDSY3H+BuP5pQT3v0xRtAn22SLsTHUKrt1dJkmZq1GO1j52oVY+lY9kShPydmxdOZUjqaE+k4UibPjbY6Ka6cjSbVT/AGc/BMbKoyqPvJxMPPznh0PORRlVfk/LSnVlUOxiX/2MdzLcifbbExtibExyNuEySWie5hpscnrTkbJYmzuU2SxIiSOkhIdMip64ipKqf7NJ/E8tUDpYkOk4ipGjiKlnEdAqIIIgSOI6WKk49O1TXTg0fg1fKurGsYdV27jqlmq0cq3ZuY2pVWqrtp/lyMa1SqXpdMafEjoOMDplqk4nES7ak49KlogdJxc8TiQcRUwNScTicTi5hk9o9aR5smJyJjaLmE/6pb1HJw6rGXYyaWySRM6JRK3W0pkw24JQmi9k2bFOTrNdynQ7dVRm437djS7tx3i5at3G6aGXa7WNbpt21b441i9+a3Zvyj9lftN9ytp2neTkTu3H+Ke0xPtMmWP1CYjVF+DKVNF23f0Whn7WoYLs6zjXSi/auDZJ9J6fqY318T6quU0U3dWxrdX7mdllvSOT1Gm3i4OJb/BirUqrd7SrNVu1JqF+K7dypYKvV16dcnJy7N6u7ddVdOPkX/yX1crxr9i1fqHXdrx7Nz8lj3ZTLfR9f+qY2yWST2OZT7li6b9b2jtUnEVIqRUnEVPSpgVJqVj8uFpVf5MFI4Ju9pmNfK9CoSWNqeLU9RzbTp1qyU6vh1JarhM/qeEx6vh0lzW7CpWqZNwqp1TJFotVZa07GsJW1ScDJ/5OruhQ8OzXcVELj1k6fbyK7enY9ul4Fiov4FvIqWHapq/plr8t/ByFk4+DxVGmUUXHpFmq+qFTTxRxFScTicR09Kk4jpYqTj2NHHtqBKBoVJxJJgRI6oafSqRyE++Q2nTplX6+bKORMjZKl0plVmzWnp+LL0zDaWm4YtPxCnFs0FKSaaJJRKKripo0tO9ecJSoVUrkhtQqkye5Qv8AZ9JOSe5E0SiUJokdUbtokbE3KYnJKJJ7knuRuCRC9+LyRebJ9y5nrMTxtVXa+pnxdnqnqYPz2+TYtl4nLcwvTVL34cPT7P4MOoRHUnovWT0h+ST2zypHqaPj2bPd/siW89z2vX5LiRU9pbKk4CpggSFSjicUavY/Jh4V1X8RpHHqqqi3TVlWVj0all5FWbi5WRXh4lyxbWg2py8Cu/Rh4uRjj1HKs1UXqK7C41EHFJwZv/J1SmnimJHE4o4o49wjiiCJOKIIRxUqlIgghEEHHvicUziJEEHE4ohEEDpTOKOImJiqOYq+lVIqhVCfbcHKS5SrlnRa+NDcO7rNqm9mYVWbXj4tnGtqKduXfLrkchwzJs0ZFjGwMjGyLuqW8fJou0V0utKnTZvZZyPlrNvU6jRkXKrFvLobeq2+F3M/Lkqo5KVV3yE525duqDkjkSckchPrkiUiUT2J7JyShtHJCaZyRKJExbIXqEL1iTEXq/6dqmBkZmXes4djHOJDThwn013DiBzHeymLlmi9RTY/VsV59VzF0yl04P1NSv8AWnFrqv2sa/TiX7d9W72Fwu0Yl1JM+wI92f8AsfBEbT1IuzxL3b4vfjXcbLbj2l1HUSKggS7hI6IOIkjW7XPB03UbWRahEbwRvBBCIR0y5ct2qczIt5+VRRTbt3ali6tjf8nIKrlqkboRcdVNX5rNNyu/Yoq/Lxyllcs6rKx6Krd515NN63cf7Nl3anTSrd21dpt37N1/mtuu1eqHk2nZxb37FiEQoSRBCII7ghEbQQiEQJy05G4FUKoTYqhOdlVByY2079KvWcLBWRSsvO06rH1jHv1K4q0m2T1y7kdQquuZzZXkUWle1lcreFlZVWIlc1OZM5q69KbVnkXKMevU1yqpd9XTliqmt206K627X4P16KrdyuXRds04lBRTY/Dl1ZFdtXPxWKvx0XbKxfx3L1Kw8RfiNOUYnKFyJgTkkkdXTrhqqTkT3yJHUkchSJDTEhUsQk2JOIZHSTn7DLaeJrbplXNKxry/peVi1PUNQxXb1zHqVvPxbrVdLPyUTcz8ayXNbsUiydTyyjR67lVnEtY9OVdWPj6RZqoxUmZWH+cx7KsWmj9CivKuYlm5Sse3FWNbdx2KKmraT/Xo5PSGy3Ypt27eJatVrGtU1u3TcVrHtWVTjWrdX6tpXHYt1UU49ugVMJoUz2LwXsOGhLsgSENS4YoExQxJCF6heISQkRtq9HC5bqVy0ls6KWV4ePcLmiYtR/QLbFoFtFrRMWgt4uPaEkhrpGs187duhW7W0b9EbSp/hBE/z626I2gjaCF/CNoPqYmJiqZIqnPJzyFUzkzk45Mzqfy4Ok3fyYLqhz06mcpSZPUnJimW4UtpdUqr9jXuRyYm5k5dyS55HJiY6uuTlNxyYqhtjbSVQnKdUHNirHUcj6qpJJ7bORyJ7kkdUN1wSSJECT2SEhU98ReKlkEdcSJWA3Y1R0ycemhJwkQ4aOLEmm1IqS/X+HH0e03jKlip6/7PyGJMhnEdLFSziKW+Ljj0kdjTOLEoGnMMVLOJDIaIc/F60QNMhi8acxsvCRCEukhC2mBeE9/E+9SX6+opypKq6KFlZdvFs4eofuU0alk1ZOXqlOHe/ZtKzRdourbWa27Vi1TYs8qWzqU0yUSJzt85Cu0V1+HOl001U1U1VU0UqpVondOd30JpraO/4z2NbSJyLydpafbF2mxeLxPZdpe6vZd3Dwcn9nFu6tRRkZenXMy/+ta/AqaaEkiuiit3ca1etYmnUYd2zm5tvJVyme8zWW4VqvL542R+ezU3wwcm5Zu/kjBeeqKK9TdAsiq7mNzRiZd+xi05NFq/Rk5P7Fu9V/TaMuvCx6snIqq/auUWbmfk26cTKv1ZY25UynKb75dLoXkwKpifcuZYvG+/pLltokSIEiCBKRLZLaFPGRPuO7lCrt6dXk28ujFtW7ihbNCQ6TjDk4y9QwvxrR7dTp1PMdpU4OVQrFimxaqpmmxhVrBWFf8A0sjT7l7OvYFym/RjXKbrX9tGFl8Fp7qqs4uXXlf029RYzsa9ax8Ka6q8O/RRXg5V6jDxLlGQ/GjjJ4fY6S2gagXsEdLxqRLaBraYE5EeiEu30IXq7J7T6+z391Om5Z1TF1Zqumumun76IlD7SMnNs4qzMrIzFi2vw41zFt3bsDlVLz7B6LsSI3S7Gk0rdFG0Hh205EP3b7vGzER0huEmRshCYhQLxuT4tku10dkDNctTiPHsZ+NVhZuA6NbdJb1HEujy7EPNxqC7rWNQPN1DLdjSZruJX9Xfey8f+yfa/wBn53NIn02herpzDYn230pH224a8fbTZLalpLppj8TcSS4bJ6G+kx+TAvNkhISPq8SgSQ1AhdCXaiWiOsmyr+No193MdlVqi5TVouHW/wChYsrQ8Sl2sDGsVJJFVSoo0ejmkkxoXRxRCnxyOkjueoEof2ENDQlKXR8Ql0+2KkhH1eLxIaIGk1Aj5ED7IFtAkJdJCQkR0lA/EjiyCNo66iw/1da63cE9Lsag1e9+PBw7f4cVDIkQhkHo0SfUu/W2LZDEhi8Xsdr2BrsQh97wLdqdkTshCE+0IT2X8fjRqv8A48u3Uq7MdfH6JwPszF+1q6UIYvJ7T/uqff3wfn1er2ez58Xr9mGz/qum2L1Mb7XZPXyYJ6F/rPfyZF5LT2T2TJELZ+oQ6oFU2/uz81K0ruFpdz8mnyxIZBHVVSpo0qmq/e7F6dnFOofYkebpD6PiXTIgXpBHfwgSl+JqSDxPZUoaRPUIjqCIIIk4sSIFSKnpIQhISgmF3UKjuO43roVdGl/+HNjZqSCOtWv/AIcLT8d4+G0JQQei8g49eDRBB4Kqm5TGzUkD6Vq7RepHftU34II2ZBBBHcbNEEEdQQQQQLZbIkT6TkkiUlAv5ZlP6usXMmzZVOsWK79nVHdrs6tRcWPm2MmjO/5WoVZVi1cv6lbtXLdX5Lb8xL96jId3/h/v0UOrVHSsnJd2peark3bdNnIdu7iZteTVazPw4defftW7OdXbu3c25dvvUcii08utZ9N+7Ta/Yz2vzuvUcevNyHXdy63i3fz487z3/lWy6JE+0+l4hIYtp7Q99Ysu5iYFFjULSs2qWkpqooqo1HHxLeLoqru3Hp+RXeoxMzT67bqdt9qzg3P1Vp+QsHN0+5ev5Wn3P2HiX+HZnWbl4qx7qycTCv05S06/bx6sTMybdjBuXLuRgV0XbOJeyLNnCvrIo010taeqSnT1bvUabdt13NI53bVtWra8WzXZ9+LskXjFshnpItkhISEhIVIlB6QQRvBBdtq5awtOoyKXpubZX4dXR+hql15WmUYuNpdpWsGCERtBBBBBBBBBBBHb7fFHEggjriQJCRAiBqSCCBoSI2fe0dwQfUSJigQmJk/4J2X/ABdeTnfU6nfz6aVTR/gfifX8V/8AEtp/i3shC2XiIjde/wAEPzbV7HKxiXlfxxmMvz62h+fWL0+v1D8+L+b9Wz9+/Pk7ff4L+Hgj0X8EhIQkJISQvYEhbRtH8I7v21esaJXFgybv4cfRbUY0EEEIjaCBKNoQltG0EbQRtBG0EIggggggjaERtBBBBBAn2SJ9LvZMTE0SiSSd52kktp4uuNmtXH+LHoVqxJJPUkic7T3JJO8ick7SST3tO8jZO8/wknqet52kXqEJdIfi8Fv92e6F7rFPCuitVWusnXUj59J69S2+uEfH4vGfUfT6fRD9+yT3t9GhDJFs92L35IhCELZIQkR/galJQZ9r8+Hp2T/6vRLf9n8/i8I/hHe8EfyjaNo2+7Qv5QRtAqoFVJyFWKsVQqhVo5iqQnJI2Jk7SST0+1lV1Y1/Cs/r4hJJPfJEobRJKJJE52kknqSR1RtJO7ZJJJJIxE7SSSSSSJjcEkjQhojqhdfWJSJM8S87Pu7naBGVpiyM9KFKSdTbVLII7ag4kNDYmNdLofnw+Hh9+R32fCBrb7982Xo302olibmWOSWKobTJTcj8XicC7SUC9YkQP/VeR/FoS/g2cZIUjcHbOMnE4jTE4E5X+eP4tkNnAgjaO9oGkcEcB+KrrkKsVQmNiZ8dUpPqRMnuRMnuTsnt1dJ9zs6hIfifUnI5DhifFn3l2/E+huHPUkyST1JJP8G4XbaW0nJHJks/uOyWcmc0TtAkce1T2kJDQkxeMSI2jtiGu4Z2Qx+wQ5+LsXg+kpZHcHHp0tNOaYYkfOxIfsdEHYxHxfw/2qG4JbOIkt5J34o4kPZPtbIgfqIGoF5/FP8Ah/22flPm1Ql1u+1R/wDC/F4+klOzZybIc8TiceuJDJa3XiExuRMTH6mS4bmn4mSTsxtolkn1v+6SRifSezYqmySepGxdPkKo7JE+p7TJ28E52kTG+05G/wC1VdN9J9SN9KpRI6ieyTkOoXgkJdcDixUCoHT2kcRqFBBBHezRqVddrFtXXW8bNp4Wsm1k0Vcnawb1y5j4WVdyr6mch1049nUK72N+1UriyrLVWTS7eLmc8SrJt0U8uSrzOGTzpdWRdqtUu/bpK8y1RkK5RPOjkrlDFXTUrl3jau367ePZdX4k09oZDEhqUhrpJomRrpJNcB0MVDTVLOLOI11EbIXiGIQn3tV4vP5albru4uPa42btu7aqxb1xY1Vbot4lN+zhUUXLmRiXa7trK5fr38WuvHqoqeXRiXuFmzFCtVUWq7NVNFX5HgK9RVcxLdNV7VmuN+lNumpZFmjlXbrt1ZNum2sNVVzkOxVjWnTVefN2dOqSq/i5VScn10pjTE2jkzmjkhVI5I5jbZDZwPiEyVMib2kTKhM+Lwknts+fLmPavlNui3Ql0m0cpVPQlKdKbj+5yiGOimFSoXbdFM8aU2k26aWoQ6U1RptumtUpCpQ6KWnZoqVVm1VVbtW7bZMDcEskZEqWKqW2JwyJIIRBAn2piRISIZ3KTGmkk2kmQ0ORIjf1QQR1AlAyO4OKOLlckPkKSKhUs4oahUojuOuPfEgfSRBAvIIEoGiCJIII6Q10qZUNDmU3PIbJORIiGziz5T4j/sh+UxC29q/xv3b/APT6xe7ti8/m957/AMD6q+JxVI+mQNI6ZA+kvN0xeL1MfbXSJaSJ2b7+N7zAhDH58H7JItn0SP8A2T72nr3aRDJ2fsifUikZ8lksfifT7H0m5E2xSORckf3DbQqup6l7U+oXq9X+wvPv1eD9Xh93Q/PiGMXu/wAfi9Xp9f8ABD2XjHs/EMXjGfUfGfF4vKheIqH4vD//xAA7EAACAQIDBQYDBgUFAQEAAAABAhEAAxIhMQQQIEFREyIwQGFxMoHwUJGhsdHhIzNCUsEUYnKS8SSC/9oACAEBAAY/Aqz8Cd0eCN+fGfN5eSy4DBmN0b48MebPCaA3Z+PkI+yMvGy4YrPdlWdZceVDwJ4RWXGfBz8kOGfDisqFHw8qHm8/HjzseFPm53xQrKpqd+tZuo9zUdsn/YV/NQ+xqQwIrI+cFHxJ8gCzqo9TRCKWjnoKHZWCo6xQxXMI9/0rv7QxNd685r+Y9GLjihhvsPcV3NpOWkyK0xj7/wB6i9sxEfKpx4T0bKgQwIOkeAPJZ+Hp4pJIArCO+3ppUWLZROtYto2gt6D9aAW0umsZ1kBuy4J3wVEVHZhfVcqnZ9oMdDWHarDNH9QqVcT0OtDwp8lHgjwTbt965+AoNdbDbP1pQJXEw5tWQobhFHeYqKEcUEAj1otaJRvTSl7YY7fXWsaHLmOnAjYcWIxVhkzW5TrdwqMULnrRGITEx6VcuW2DYVJMHpSXcOGeW+PAjgPhz4JjWrnakdpi7s1l5MqQCD1q9YUygWfy/WmunlyoPdEMxkDoN2zKcwbkVbt59mSSvpW2kTK3MQj0q9tZBAJCx0GVXouoZst3UGuVWvn+Z81HFnwPaD4STKHrzrs9rtsw5MPrOhgcZ8prLyGK46ge9Fdmttlq3QVc2l/iYwCedYMeEgyDV6y7Y+ziG+/cpZQSpkTyoEgEjSnudnM6hRmawKq4egGVLaW2qm4DoOlJs6ocxIjSta7DC0xOLlu180N2W7LdY2rkpg1BAIIots7FX1zOVDtVDWxz/egGJVvUV3LitGsGfBFGaBZgAOtQGLH/AGiiLFvCp/qrHtNwux1zo27ShcXdgetIscq2k3WOWSJFNdYd+4cR3LaF0huaqMyPflVwNcKvacxnOY5VevG4e1Jz9OlXrZuMq21lQDGdbIzNLAOJ66Udt7U9oCcpygGIq6hu3O1BhApoqTOG1ME6wKtX+3Y4s2UnKm23tGDq2Sg5ROn40lzqoNE+EPKXIEkCRSZ5qMJ3Ziu9bAPVcjU27zqR1zqVftFHInX76/ibGT/xmouWnVhqImKk3MPuDUdsPuNfzx9xqBcn2BqFR2PrlUW9jY+pk1GEWl9PqaBvbQ5PpXdtiepzNZDdZs6qnePr9RuFw21LdYrLcrklWHMUFCyA2KCZzp5X4/iHWg7SrDKVyyq2wWCgIWseJomcE5TVxlsYyxkODEUHuSbmHCaDY3KgyFnKjcLPhJkpOVBRoPIZeOav7NooMgcMVmKhrasPUVlZQewr+StfyVr+Qh9xNd20g9hRy4WboJq/tbf1tC+31HDPlI8Qbs6G4cEVZvjJWyPvpU7jwRuK41kHMTnU+AwHxN3RVtOcSffceGeM8I4zU8Ajcaz8XGBLIZFW35kZ+/PfLMFHUmKuX0YMqjPDS9jsvdnXl99J2V7AgGcGM6dbl0uSdTyoHtrn4VbCXmTAOXOm7W8XHIGibuxnD1HL50t491SAe9lUgj5cFnZxmq95iOR+vz+0GQ/1AiruzNrbb6/LcLVtDcMwSNKRjdZUGq0barkdZzmshHFmKNojunpSldoJtTmprsriOB/dyoFGBHoZomto2oiQzQp+vlwXBcOK1jK+gzyray14jC2TRoKa33iyLJJGtIRbcswnCNY61sbW3IRiZHXjj7CN4z2dwGff6/OmuNHYZiIiiLdsLOp8TC6hlPI0y7OM8yA3Wr1q6nZ3Qpgcmq1IiRNQDWEnPdtdt17jnEH9fo/hW2WXUknNT/dVu+ls42UIydBSuLZa3gCQpzEVs7i1hCP8MzkTrvPAaFHjPgDePGxDVWB/x/mghIW4MoJ18Ys7AAcyasWLWaloLRSoNFECu3eRaa3hxcgfoU20xCr3U9fXccTqOWZoSQJ0pMKggnMzpXZl1D9JzoI1xQW0BOtLajJlLT7R+tGwpSAsnPOelYDethuhanXudmACpBzzohXUnnBmuzF1MfSc6kxA1JrEjqw6gzRFu4pI1g0UDguOQOdXDewqA0DPlT3Lbh8IJyNLcIAJ5eaG5rbaEZ04D4byPqPr0NFb6m5b5N+9YSSn/OBUhgR6Hhy4Jd1UepprezW2dtAeVC5ttwlR/R/5TNbGG3Z7kRqcxuXZZjGJJ6AU6k5LcKrPTdtHbFZgRiMDQVZullbCJCO0GOorZnAIknnV1tq71wP173KIra+3ANwz2ZbWM4irBE9oLLGTqfhqx2QH+ox5x8XP8Ku2WW2GN0ntGOYE1txSIFsYY/41bNgr2xUxB/OrDof/AKMa88yZEzT2r7IicmAOfpV+0ijtIBLWiYIkf4NbOdkIxlTiwmeXP8atXHP8bHqCZmedXy6Fpvf4FbUgZWxIfh0mDSeda3/Te735/wCazrO2FP8AtyrHst/5af8Atfx7MrME/vXfDKekTWV5c+RyrJhUYhlRBvLI5DOjhVmP3Cps2widSP1rHtV1mPQGotoF6nmae6RkBRuN8TnF8twdXKXV0YUtsaAbrt24quGiARplQm2pjTLSlGADD8OWlBzbUsNDGdAlASNCRpQMUzhAHbItGdFBeItEyVjP76W2BkqhaLpbCnTKu0FtQ55xnUFQR0NQiAD0FErbVSdYETRcIMR50VKAg6gjWu6ijKMhFZDfHDO48ceJY2pdEbvfeKVwciARvzArv2kP/wCalS6+gP61IvOKk3nPyqTjf/kf0qEtII6DfNW9mT43YZelIg0AAHFH2EN00PAvL/tJ+7OkE5r3SOnDFZVG7PcdxbVba5Hl9Z1lxHeaEcGdZcY8GeDTw44SK2qxoCcUek/v4j3D/SpNNdOZZiZ4I3Z0eHTwJo8M+YjdpWz7QP6mhvbKp3SzADqTQuPJBMDDVxhbIw+utC2djcKWiYOnWuyNpjlMzS3mYKrAEYvWpRg3tvSyp71x4j69xS21+FRAqARO/KtRw5UyBgWGoHLdiBkdalSCOozosTAGpoMpkHMHy4361ruFRwHcaJEypxZUlw6nWuwRGdsUGOVBzfIt5HDGlLaKBlXQNnUAADoKmKzUH3rs2UFeQ6U9xHYhhGE8qFvaLJIJ1AojEJHKagnuWcx75fXyo1c2m2sozzrmQOVK8FSciDyNMQabtCWS4xAJOhH/ALVguzEm+RIaM5OtXiy52yBE6zEfnWVqYUF+8O7WzsrEKyE4fu/WjVpmVexmCSc9dfattuBIKhZM/FIypbW0IgDg4ShqzsyAl7wZQSYjr+dC0bffUhJnIkzn+FXLV9bRVULHDMGtmtbPbBuOgInRcqW21tRfZsAz7vvTbNfwl1GLEuhG88UcB3RQ8Sdw3xuZDowIr/SBgqqSzZUzqoxMZJ44qabbLLlbi5n1q5tD63M5+Zr/AE6g9o4yPTOgg2r+H/wEx70EBJ9TqaMVetPAdmJUg6aR+IqxaIBdbuJs+Un9aVsuxYd/PP60q6y2Vuq5mS0YTWznCAFUho5aUat2bptdiCCYmT6VtWIjDdgL6ROtJc2hlhAcIU86sFHXtrUxOhmnu3TNy44xFdAADT7KmFkZTLYYIrZ3sMO1tLhz0OUUtx7q9urYl6D0ptovspukYYXQD6HindPijhy3hrOTMAQfw/xXZbWvZv1OQoMrBgcwQdePvuAeSjU0ggojGFX+6rSECQoB96S4RJUyKFe/FpxQayUD2G+fDnwdNx3DeaGfAdw3Lc5qwz9KR3QElZB5iax7LdLJrg/asO0WGRvT9DQi8uf9xj86/nJ/2qTft/8AaTRCYnPp+9Rs9s216/uaN3arhuv0OlWraQEsj8fqKFHfnwHgI3TO/XLdG81rUVruyoDdM0PIRHAd2W57Z5imtsO8jR8vqazrCygr0ImpwEezVrc/7VJDtHVqBS0A3U5ncSTAA1q/tDDN35/XrwT4U8EcMbjuPBHFHlLlsfDdOIfif1rWtamp4CoMFiB9fdVtDkQoB9/Bny+vmAasbSNAYYjpP/tKwzBEjeKO4Ulk521WWH18qA3Hcdw4yd0bxwmhR3Z8Ao7/AFrPdFDyV0dBP3Z1bzzAw/dxEnQCru2NEt3QPu/bhDc/Jzuy4I8tpUzwsp0Iitp2UnIGVHp9RxGNW7g+6rds/FqeAwazI8CVbL04ZrEjBhOo3CyXHaESF9PPZ1lx2b4JAunCY+QqXuKvua7JVuN6jnTL/progE6U5e06Bc5IyoMrgSYg5GasbOMwpxP7ZfXzoWmuqrRoTQtojXW/2ZxSvBEiYNGrrMS1ouVMn4T9GiXZzN8gYWz1NXVYR2Yn3FLFgt3MbQ2grYriEqruJAPrpuRLYfvmMS/l70S5uQlmSra9TPrTK1tQpWZDT8qsLZtDHcnCs5DOouWIu4gi9CTRs7WbasFxYgYBHzpLOxNaOUsxMgfdRLKmNb3ZmNKNiBg7LH6zNbJb2bAhuqZy5wM6vfxk/gZs2HUfQqy+Fe9ZmYz586XaRcUWif5ZHKav30vBVtsQF9BSXIiR9h4x8SHFPyoNtTYrqmMzGVSqKCdYGu4qVBB1Bonu22WSgGWft8hV28xJMBZ6/WVXA4SGOd0mTHQCiNmw3LbGSGyIpSwhiMx0NGtptXIBdyVg+0Utrulhcxa8s6BtkBSoV59//KLrYW6hGhaMJ++tkAVVwPiYA6Cd1jAJw3Axz0FXXChgbRAnQnoaW7cS0gAMhOfyq0UZe2tEkdDNTeuKLisGthdAR1pr229mxK4AoEiJmlu7GUtsBBEZGr9tyBcF3FiGhNdveuqzYMGQ0zrZj2mdqZy1raR2hPbCNNNf1q1cFwnAmCOtBF2gixixYIz9ppyt5lRzLL1NBBkB4Y8wyHQiKuIzsl9W5dK/gbYT6GR+tH+KPlFd/aSo9GP+Ke9cuu76AGrXUiZ6zn9u5mBcX5fWXBsuzD4ScTDqJ/Y0FGgEfbnrQvr/ADEMg+lJcH9Q33bg+FRqeun678/tt7Z0ZSKuWTqjxue5/aJprp1dic/t8r/RdGX19a7rezr8Vw0iDkAPtU0OM7rG1LPcbOKVgZBEzQ/ttr+I4D5I+THl7qDWMvejMfwwR91XdpbW431+fg5/bG0bKohHbSrdvmBn78/Dn7WS+SAoHeHWoG7Ks/Hjwc+E8Gm7PdpWnms+HXzWXkMt4PjzundP2Bpw6eEPGjz/AKfZ8UfKTvyFZmta13a7s/BHAPBnhj7HjwNeEcbXEeCpH4mKQLtGJollyOVOz3Ce/hUYYPtWO00ga5RRwxi5TTPcaSGOgpmN0BRrbiCKmnKEBokE04kC8msjI1aDOsFSWEZ0pFxSG09ac22VmUTFLdvsqk68hQJcAHnUg5GrdkLIbnOlRInpSlVBJIGZioa4oPvS2cQxN+FYcQnpUYhNHvCpDAimdIZgMhOtBgoNxhkOU0puRijONOOPA1rWtfLG3bXEWI/DOlc2gtzDBFCbZW41zGM+WdKLVgtD4Xk6c5/GiQpPoKcdl/EkkA886W+bOAqpn/caJe0UMxBq4ApaVIgVbu21K3VADDqKsjA2EKQTFXkwnuAi2OsmaLhL2PAQwIqwLquqgMDloathEud0GJEznoaOFYfBoPatjCKcaghzHOAPzq2WZu2VziUD151Y64wflW2N2c4lATu88/2rZHNtmGCDA5xQxs/bq5JX/NRdMKtxiGIzaTW0uLctiIBGWVXwslSQThESKvvaHxKADyn0FAbRknZgJJMevzrZFZ2zeNc4q+gPdW4QM9PDiK08pPgDtEBjSsKKAOg4DWfDnnWmVRWgqYE1pWgoZUQRrQJZ2AMhScq0FaCoIFQUUj1FAlFJGhI0olUAJ1gVHDNSN0eFn4YB8SN+W7TfnvnykcOnFl4k+Wjys7o3Dxx4I45qd487PBrWta7s/sM+WPi//8QAKRAAAQIFAwQCAgMAAAAAAAAAARARACEwQFAgMWBBUWFxgZFwsdHh8f/aAAgBAQABPyG7IACAAAAAAQAMKAAAAAAAAAJAAAAHUcSAKCAAAAAAAAAABAAAAAAAAADagAAAAAOMAAAAAAAAAAAAAABAIBuAAAAAAAACAAS/kGAkAQAAAAAAAAgIAAAAAAAAAAARAoAAKAAAAAAAAAAAAAAAAAAAAAAAAAACAgAAABAAAAAADnL0AAAAARAAAAAAAAAAAAgQIEhCACAISAAAhAUACIIIIQIAAABAAAAAEQAAAAAAAAAAACBqtQSQAAIAAAABgQ4igBACABJAgCAAAAAgAQIAKACEAAAAAAAIIAEgKAIAEAENggAAAFMAf/QLicACAgAAACAAAAAFACABAgAAAQIEEAACBAAAAAAAAIAAAEEAAAAAAAADzagAAAQAgoBsICgcfYFkAAAAAJAiEA3AoAQAGY8tIQIAQAIAAagIAlMHxAIMyAAAAACAQAABAgEAJCCREAAIAIECAQCiAhAgDe7KyBAAJCCAAgAgEAAQSgECAAAAAAgAAEAAACAAADEMFAgAAIAAAAIAAEABgAZcACCAAoAEESAgAAACAEEAEAAiSSEBAAQABAAAADQAAgAsHkAzKAEIASAIABQwAAgAAAAAAEAEAAAAAAAAAAQQAAAAgASQAAwIH62Q4EAAAAEAAAAAAAAAAQAQAAAAAAAAgABHAzAIAAAAAAAAAAgAhERAAQQCBKMIEFAMEoOBAlBmUhIOID1k0EbxL8BAAEAAAAAAAA0wN9iAAAIgIACayZGCQEAAAQEElAAAEAEAgkFSLrqAAAAAu1EAhmAcECA8ICAUghAC0AAAAAAOlBI4kABgBAIIEBBAAAAAQQDMAgUAAAAAIEgIEAAIgIBACAUAgAABAAAEAAllcIAVAAAECQQIBAAkiAYEQAAAgAAQBMWQJAAAASIIAFAT7JgRAUPbIAdAhCA4aQQQCBIEGIgUEg95QAAAABuAAAAAAAAAggqCBIOkPoWEEAAACCBAIIAAIiANAAHuH4hKqCABBMAEAAAAEEAAgAARAECAAAIBBACCAAFAKIACAABAAAQQAQJAEgEACgG6gAAAAgAABARCAA+8DoJKtgM8hIQgAAEEBCRCQQCEEAAgAoAJAAgghAQRAAgAAECAAAQAEAACAAgQIABBAgkQIAAAQIARIICAAAEEAAAB4gg8q0oADUPihAIhBk0oISAkSYcoBgIAAAAAAAABLh4AIp/TDJQAABAAgBAAAAAAAAQBAAAAAAWEAEAAAQMOAAAAAAAAQBAAAAAQAACAAABdgAAAAAAGz2JBIDQQUKABJs7UIAOg+UwHSaYEGojyX7TwEEkApAAAADeBzJoSAdhDiq6kAgtwQKgAw6oWFrAAA40AAAAAAAAiAIJAACACQIIAIQggAEAIAAAAAIAURCAAAQHPYACQAA2SAGUAAAgQgYAGAIAABAGxQjABlEAD8IQSggECACBAAAQAAAAAAAAAAAgAQQAHreUqQAAEEgnUlpgBEEAAAQEDSBAAAIAAAIEoBACAg8mQACTQWG6BACAOJAiBAiACCIBACAgQA4QgAAAAAAAAAAB2d6DHgBBAgAAAIAwFAAAECIAAAACIAAAE0s4EAAgCxElQgQAIBA7CAOMnYoAIQfGlFbKAAgPz6FmwIAAAAAAQAQAAAIAAAUAAEAAAAAgCA8AoBoOfkAgAQIAEABAIAAAAAAAACAAAAAAAJAASQAASAIAAAAAAAAAAAAAJdACRT8CgBAAAJABAAQEEAAQAAkAAAAACIACQBCACAACAAAAQAAAAAAAAAEACAgALUAAAGp/JKKAAAAA0gMBHuQFIAggIgAASwYAAACAAACBPCIHAycgMhIACBL9ARBABtipAwQBBIbaW6gaJ4RAAIAAvRBfAh8oUE64AACZAAgJCAHRzABDZiKADV9TjfEWQAA+xEQABABwIAfyABHhjKEAABggB4RAIEIAEBBQIGAggAIEADhAACBAAvVoQAQCAECACK1CIBAAD4EBhKAIBAAwiAECEANmEoFAEQGdAAAkQwAHTCAxCBAA6bAIA5LIhAIEAIQIAIAAIEAAAZG4AAAAIBIEo24cIG+CAQDxkkBiSVgAAAAXAAAAAAHNgAAAIAAACAAA40BACCgAABQAARONIAAAAAA1mICAgz3YeeBQUAAAAAAAQIAATEDoOzjYAz4AAAAAAAIAI4hskIAAT1SyQAACAWoAAA0AZWwAABoAJMUJHLoeLYAAAAIAAAAAIEgAAAAAHlagAAOcWAQgAQAAAAAAAAAEAAAAAAAAAEBCKOWoAABAAswALHSAawIEAIhxQ4oJrgAAAADy0gAOgAaQAApgAAAgZWAIAEEHDAAQAAAhAAABgCmAAbIARQMOXioCMAUiAMYUAAAAAiQACAAYCZZeACAAAAAkiQAgQAAAAhAuZICBABgJ1AEFBCGSAAAAAEHVYEAgAIAAEBAgCEAgQACAAAAAAAAEAEAKAADAAXCAIEAJARQGw4YAIAAAAAAEAjv8A8HdpASCAAABAAQABCUAIFACJAxaCAAEACAAEBAEAAIEACBAAQAIEQAAAAEAAAAQAAIRAggACAABBAAAIAIAAACAOIOAAEAAgAAACABAAQkVEABAAAAAQAAAAAgCAAAAgAGAggA0B7RSCzACAAAAArcCCAgBAAAFQAAAACFAkygAAACEAAAAIUCXDgQAAIAQMsBRUAAWwAEAAA8jBAIAgEAAEAEoAAFBAAAAAmH//2gAIAQEAAAAQAAAAAAAAAAAAAAAAAAAAAAAAAAAAAAAAAAAAAAAIAAAAAAAAAAAAAAAAAAAAAAAAAAAAAAAAAAAAAAAAAAAAAAAAAAgAAAAAAAAAAAAAACAAAAAAAAAAAAAAAAAgABkOgAAAAAAAAAAAAAAAAIAAA6AAAAAAAAAgAAAAAAAAAAgAAAAAAAhFAAAAAAAAAIAEFgAAAAAAAAAAAAAAAAAQAAwlZAAAAAEAAQAAAAAAADAAAAAAAAAAYyGAAAAAAAAQAAAAAAAAAAAAAAAAAAAAAA9IACgAAAAAAAASAwAAAAACAIQIEAAAAAAAAAAAAAAAAExQAAAAAAAAAAAAAAAAAAACAAAAAAAAAAAAAAAAAAAAAAAAAAAAAAAAABAAQEQAAAAAraY2SgAAAAAgC6qAAAAAAABAAAAAAAAAABAAAAAAAAAAAAAAAAAAAAIgAAAAAAAAAAGAAAAAAAAAAQAAAAAACAAAcAAAAAAAAAAEAABAAAAAAAAAAAAAAAAAAAAAAAAAAAAAAAEIAAAAAAAAAAAAAAAAAAAAAAEAAAAAAAIAAAAAAAAEIQAAgAAAAABAAAAEAAAAAAIAAAMAAAAAAAAAAAAAAAAAAAAAAAAAAAAAAAAAAAAAAAAAAAAAIA//xAArEAABAQcDAwMFAQAAAAAAAAABEQAQICFAUGAwMUFRYXBxwfCAgZGhseH/2gAIAQEAAT8QwAgAIAAAAABAEAAAAAAAAASAAAAD4sEAoIAAAAAAAAAAEAAAAAAAAAgAAAAAgAAAAAAAAAAAAAAgiAAAAAAAAQAD+kHASAIAAAAAAAAQEAAAAAAAAAAAIgUAAFAAAAAAAAAAAAAAAAAAAAAAAAAABAQAAAAgAAAAAAoAAAAAiAAAAAAAAAAAAAgAJCAAEAQkAABCAoAEQAAQgQAAACAAAAAIgAAAAAAAAAAABtQCQQIIAAAAEYQAIQQQMNEgQBAAAAAQAIEABEBCAAAAAAAEEEAQBEEAAACGwAAAASGALzEywAICAAAAIAAAAAUAAAECAAABAgQQAAIAAAAAAAAAgAAAAQAQAAAAAAHf2gAAACAAFAFpBh2MAAAATaJhANcYBAAR76iACAEAAAAKBB6lph4DQCCAgAAACAQgABAAkABACREAAIAIEAAQAgEgAAHtQAABIAQAAAEAgAACUAAQAAAAEEAAAgEAAQAAAQwIAACAAAACEABgBAaCIIACgAAQICAAAAIAAQAQACJBAQECBAAEABAANgACAB8QUS9KAEMCWAIBBQ4AAgAAAAAAEAEAAAAAQAAAAQQAAAAgASQACBG+zgQQAAAAgAAAAAAAAACACAAAAAAAAEAgIkG4AgAAAAAAAAACACERKLCACCAQJRPAjBAQBAKAETZJAQcQByZUWAxICAAIAAAAAAAE4QOehAAAEQAAHwk6RoQSAgAECAgOggBAhAgAEjZafFgCAAAf2gF4IZgIIgCqcCAgEICAAAAAAktGAgAYAAwIBAAgAIAAAAACAdAEAgEAAABAkAAgCBEAAIAQCgEAAAIAAAgACpRVAGoAAAASCAAIACiGEAQOaQRAAAAAAGdmAJAAACoIAFAJ3ZAi2o+pZ1Ior0AEAACDViAVBnvMAAAAgAAAAAACBBBUEAQ9eztcwQAAAIIAEgAAAgIADhgAPY4akgAAEEwAQAAAAQAACAAAAAQIAAAgAAAIIACiEABAAAggAAIAAEgCQAAQE6oAAAAEAAAACIAAT6ptQLIJQBAkAQAAACABIgIIJACAAQAUAEggQC3UAgAIgAQAACBAAAKACAAAAAAIEAAggASIEAAAIEAIkEBAAACCAAADl4UQf3AAagKsLwCIQEipcXkAkBKpgOCAAAAAAAAADMC0AC0u5BgAACABACAAAAAAAAgCAAAAAC+JAAgAAAIAAAAAAgBAEAIAABAAAIAASAAAAAAABPYclACEaBB0k2wrCAYUO7BhgM0wQIrKO5INRMsEAAAASAcumBgEe1kJXhBQahkfwAIAAAAAAABEAASAAEAEgQQAQgBAAIAAIAAAAQAMCEQAAgC3feigEgABs0AMoAABAhAwAMAQABCAoCABlEABvpQSwgACACAAAAQAAAAAAAAAAAAAAQAdalAAAAEAKIbCCIIABAgID13ICAAAQCAAAJQAAEBD2YAFKjABEBAiBACACCIBAiAgQAMAgAAAAAAAAAAAXZIDAoBQQIAABCAMBQAAAAiAAAAAiAAAAuBAAIAiEX0IEACCQK+8lgZQagAlBqSC+vlxBITfpM7gQAAAAAAgAgAAAQAAAoAAIAAAQAEECIUIJAIAACABAAQCAAAAAAAAAgAAAAAACQAGWR8mgAAJAEAAAAAAAAAAAAAcHpSAAAASACAAgIIAAgQBIAAAAAEQAMoCEAEAAEAAAAgAAAAAAAAAIAEBAAgAADlUmqIQAAAECA0gAEAEAAClLGAAAAgAAAgBDIhRsz/pzsgB6sJeHUEAALF0gYIAcEN2H+mWrgnhEAAgAJABvqN2yiWLl1wQ4DPF4CAKAF2ACn0BkAMz5Y5kyP4iAAWLwABAGCAD/CDAcbcFsQAAOCADhEAgQgAQAFCgYCCAAgQAeCkDRAAgA9VABAoAEIALREAgACvOAOjEoAgEAAoAQIQAZChgCIA5EgC3gyLAATgBQBAAWgQywEAgQAhAgAAAAAQAAHAAAAABIEoHHvR6gQAZFMGEPHugAAEAAAAAIAAACBAAAwAAgIAQUAAIKAACMgAAAABOMRAAEF6Oo7/AQFAAAAAAAECAACxBAmAQAAAAAAAQARcJ1IAAnlroAABBAAAgdLAAAOVBgCuLaP7z784EAAAAEAAAAAEAUkpIAAAAAc/hMAAAgIQAIAAAAAAAAACAAAAAAAAACAhFCAAAQBAE6xAggQAiCCBtcAAAABzwgC9UAgAQAACd3MQCABMACAAAEIAAAiABAEUJ1AVO3kAIAAAABEgAEAAwJru8AEAAAABJEgBAgAAAC7j9D7g91YAgAIMAgIIQygAAAAAHUAAgAIAAEBAgCAAgQACAAAEAAAAEAEAgAAAKAAAIAQVADZoAQAAAAAAIBC2VH2vsooJAAAAAAAIAEKAECgFEgIgCBAAgABAQAAACAAAgQAEACBEAAAAAZmwCAACAAACIAAAAAAAIIACAAAAgAAQCQQCAAQAAABAAgAICPjAAgAAAAIAAAAAQAAAAAQAAEIA0BqkkAIAAAAECCAgBAAAS1gAAAASAxxAAAAQgAAABKgYEAACAnZz8UVAAgAQAAIIBAEAgAAgAlAAAoIAAABNIEw//2Q=="/>
          <p:cNvSpPr>
            <a:spLocks noChangeAspect="1" noChangeArrowheads="1"/>
          </p:cNvSpPr>
          <p:nvPr/>
        </p:nvSpPr>
        <p:spPr bwMode="auto">
          <a:xfrm>
            <a:off x="155575" y="-1341438"/>
            <a:ext cx="3181350" cy="28003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796" name="AutoShape 4" descr="data:image/jpeg;base64,/9j/4AAQSkZJRgABAQAAAQABAAD/2wBDAAgGBgcGBQgHBwcJCQgKDBQNDAsLDBkSEw8UHRofHh0aHBwgJC4nICIsIxwcKDcpLDAxNDQ0Hyc5PTgyPC4zNDL/wgALCAHLAgoBAREA/8QAGwAAAwEBAQEBAAAAAAAAAAAAAAIDBgQFAQf/2gAIAQEAAAAB9hqUpRqNZWAYVlWygCsLRQBWAFCk2Wisq0FZQBjK0pSlKMWVmmzMxNbKKrKrMwTak2CbAWipRQYUoqgB4NrM1LLSjMDKwygrKrCsyjKMCgwrCgArAwAKLn26ChZqFhWZRRgWgs7TAGAH+TYGWk1YGVik1YaZTnz9LMzUoFmVmBVoCsTKTFZWYBhWJsvREUYZS05tRudg8OlLNSjFGZaCsACsowrKygwrAKwrKMKDKwKwAZmzUboWhRmBlWk5xalhaKrMowoAy252AWigwrLRQBTP0ax0DUaissc/57Nay8dFb1vYoAtFWigLaasNOirRWVlZRWA8OjNajUozL4HkU0XpC0VlYn4vkmi7mGAAVlYAAAABhQGytqNZmozZ3x/e9ygyraM2soLPO+fqPQG8Ut2c79s2ZRmI0ZRWBhVVqZulKWWlGMH+gMwMoCsygoRyOon6Gb8tudtR7UwVhmmMoDAyqDZ+xajFLH5n7Wp7WAAAVWDmx9/e8zU87ct+G3o8XWzKDKKUFYAAMvRrMzNYyeqzvn+x7nQotlVoi+L5PRb0vB9TRZnyzsise5vN3DMMKKwHREWjK2ZpSzWKUbxz3p+V5HPanZZufl51t7XoNk9Vx9x5fyivyeF7wvuMCsCis1FVWZWzrdDFqFGMjtABeXjBuqlmFnmNaoAyrQVhWBWZRVoAADZW3QpajDNkdkww0SNmpNWnTw+30ZgFJsysqjAUIjDKKxSat4NLM1qMzNnfT9Enx570ejy/R+eZprsNjddSbAMKDCjACgDAACtmehmpSjNQj4Gnzj+h3WUFXn8Hu9d8rrlbFdPr8cNMKxSYADADKygAZWlma1Goytj+j3PQCkxlUWfH4vqe5O2V5WF1lAakQVhhQLTadFVWpm7Uo1mo1GMy+jZlAZQFnh9tnuz3+Vo/fkZdMuyfRJfvM/3uAABgUMzZmpZqFGOf899T1/ds02FFjm+emu8P5ocby+pwx7uPj9S3l+h59LNz6T2AYFVmmzKZmxSlmsMMY/YeL4y+n6HoHn+Ty00DeXoPN6uzw+4YpPxfam3Qs1tPoYGAUZSk18OlLUpSjFAyWmuLxeLzHX7Pcq5rRXAZQBhQGFAAYAVgAytKdBSjWCi+ZP2QAFKTbH64ak2jRQZSgKxMGKAKDKLQzLUs1KUoMyrk9gKMCsHPn9JQadJijAwyjLNgZhWVlZRaNm7Uo1mstmWk8fsifFy+f1ep0XXLaG1FAAVKoBVWFYUYVgBWVjK2ajUtRepS0c/6Hnz96lIz8/zdNldhhdZ0Yrt9Tm++9j+ro83ol3JbSTn0KowrKUm1JhmehqFLULDMscHtPQabKNHLr1HtWz0Gj3e9letF8vn0XP26GJRVZlVaFJsyqZu1mpSjUDoVT879rTWGCfm4neL3LQCdABiNFYWiisygAMKGXs1qdU2owwNl/Qz9fe7efy/K9Hl2Baa0pznQc7AwMrKqh0KrTBmVp2bK0pS1GpRmAOXw9NHxeenoekuZ1ijKMq0mMAwq2mK06DKC0VlWzZelqUs1GYotJmJ2TMKLn/U9AVgVhVYGZQWk2GmwwKDCjNm6Us1KUZmGFjj9ZYJs2N11BpsKUmtFGAJ2mM0xhQpMZVoZ2lKU6KFKTKMHir7FFUMjrhlWisC0VaCisrKrUmDKwoDBPwaUpTooUbnpZaEcjsGFbPdfrKyqwwoyOyix6OTpB/isAygABnaWpRqNRloMKYvU+Op6Xi+/wevTDX9nl5dfmpX4+ii83d5Eu75ya/rZRhWAAAzNKUalizDDAub8rX9C5Xja2s6MpzVjbV+RDg+1v887upY410nQtJsoAMAGda1GtSjMMAEfzv2FjHS+2DKDKArAoysKDAACsMrKGbtSlKUpQZgAXF7QMfraijAoMAKysCsKwrACsACmZpalGtQpZVYaJm/Y9KeL2gBSYNOjKozRakwBlGFZpsCsBnaUpSzWGoB8+qc2e1nF4WqBQZRlGABWFAAGFGVhVoK2bs1KUazMwwKBi9lltB1gA0xgZRgFGUYUYAFBgAzPQUtYoNQZlFFy2lyeyZQVqTFGZQpMGBQViiq02ZaKrfUz9qUtSjMwwAKeZ5UNiCgAAC0ABWBQGFYVgAVlzNqUtSjM1AGFA/Kf0P1VFYUAYAA+/BlFYGUGVgUZRsr0Ua1ijFBhmmDZ3QNEYFadBmUBlpNaKKMwqs0wAAM7boo1i1FZmAFYFUoqgTXoYAAAAAAmDMKwKq5ulLWsdFo0ZlGUBVooMCk16UGV/gKwAwKrMKoAFDL0pS1lt0c9mooKMs6AtFFYI2BlZRlBlKBGyqMwAKGbpalqL0WnRgAAjYVaE2YFj0AAArfPoCqy0JqwAUMzSlKdC2otGBlUCdGVafZDMLOgysA02BQUGaYwUm02bM2odFGtQZgb588bmO/r83z9FLxqdyx7Kef6nL0cvcDQ5urqFVidJsAq0Bgz9LN0ULMtGADw+jF+1oPHb0jO9HGcdNFmer0PP6OPltP1F4/d0YK3PQZZ0ABRs7S1KM3QwzMooNyu6tO050my0ZWVl8n2GIo1wVlFo02FBp2MzSjdDNZizMoAArLGiqxQGFGUYBWFAFabKMrArGfp0HUWpSdgAACdCNCdgjRgAFYVgACNo0WgoyjGXpanUtKFGpMCkxhQmzKwTpRVBgWk1YGFFadJlJqw1I+C3Q1qUorUoqjNNhpq050ChGlpgMC0VQGVRlUWlJrRVG//xAAsEAACAQMFAQACAQQCAwEAAAAAARECAwQFEBIhMUETFCAVIjAyJEIjJUBD/9oACAEBAAEFAp6T6npVQJnJQnJyFUpmFzlKs5DqFUhVdcif7uRyhtyxuEqjkcjkc0jkjmhOHyOXc98kckNnI5DZyQqjkjkKo+LxuG6kcu0xtJyhvpMbSJRykTOSHUhVIdSS5IlIlCYtkIkQxD8IPirVb82XZ9+Nd9yhvr07gkfnbTTZ2Pscs7IYvWffCdmfH74Lz4x+rZ9ifb7SHsvWND9XvyYPsipEiDiJCQiO1SQcSCFCopRxQqYII2aIRBBA0KkhDpTOCRCIGjpbQce2pIIIQ0kQmoIRxQlBBCOKOKOKIOKFQkcSDj3CI2akhEDpTOKOKEzkJ9Ko5d8hVMVQqjkKodUHKTk55durvn26mh1jqFU2NuFWKpDqORzcpjqlpw+Zz7dUnI5Dqk5HIkdUKZSfTqg5nI59p9OqBVCqOY6u+SORy6VWzqFUKoVUjcCrRzG1EoXqWyQ00fEnMEHYvHLIZ9hjpaOLGmNOUhLtkMSGORJxP9qTGmtmmjs72ScNMiD4xLpDIZ2mLx/7Ck7H0IW6fTkhnxevxI7SnqNlslsqUIgTU8UxKDwbRG0d7Ru4hOdnAoZBBBBxRBCIIW7huEQQtoIGpFSls0KGQQhwjpnHuENIjaB0piUbQQQiEST0qhVEsT65MTZ/25dJuOQ2cmS4TbXJpurp3FNWRbpX7dmFk2mqblLOckyJwcpbbiWcmKrrk0+Tnk5dUCqZyZ9dTiepOTPnJnJnJnLt1NkxSnKb7blpnIdQ6pEzkxVSuTnlJzFWKo5OOTIEhISGJSuIk4VLFT0qSDixqFcvW7dN3WrNtvOz8geJqd4/o12pU6FSPQbUPQrbT0OtH9Ky6ElqtgWrX7Ts6njXhNV0ulnFiUEOXS21TA02KlnEaZxI6iR9Hq4uOLIZxOI04ShOls4sSI7ghyhJsSgdLmHENOIIZDiGJ9voSF0JSI9EIWzqpoWRrGPYHm5+c6dGuXKrOFj2RU0o+t7Jy24Sci2duipXNMxro9Ny8cp1PJxlYzrF9OqEie/5PxDSY3H+BuP5pQT3v0xRtAn22SLsTHUKrt1dJkmZq1GO1j52oVY+lY9kShPydmxdOZUjqaE+k4UibPjbY6Ka6cjSbVT/AGc/BMbKoyqPvJxMPPznh0PORRlVfk/LSnVlUOxiX/2MdzLcifbbExtibExyNuEySWie5hpscnrTkbJYmzuU2SxIiSOkhIdMip64ipKqf7NJ/E8tUDpYkOk4ipGjiKlnEdAqIIIgSOI6WKk49O1TXTg0fg1fKurGsYdV27jqlmq0cq3ZuY2pVWqrtp/lyMa1SqXpdMafEjoOMDplqk4nES7ak49KlogdJxc8TiQcRUwNScTicTi5hk9o9aR5smJyJjaLmE/6pb1HJw6rGXYyaWySRM6JRK3W0pkw24JQmi9k2bFOTrNdynQ7dVRm437djS7tx3i5at3G6aGXa7WNbpt21b441i9+a3Zvyj9lftN9ytp2neTkTu3H+Ke0xPtMmWP1CYjVF+DKVNF23f0Whn7WoYLs6zjXSi/auDZJ9J6fqY318T6quU0U3dWxrdX7mdllvSOT1Gm3i4OJb/BirUqrd7SrNVu1JqF+K7dypYKvV16dcnJy7N6u7ddVdOPkX/yX1crxr9i1fqHXdrx7Nz8lj3ZTLfR9f+qY2yWST2OZT7li6b9b2jtUnEVIqRUnEVPSpgVJqVj8uFpVf5MFI4Ju9pmNfK9CoSWNqeLU9RzbTp1qyU6vh1JarhM/qeEx6vh0lzW7CpWqZNwqp1TJFotVZa07GsJW1ScDJ/5OruhQ8OzXcVELj1k6fbyK7enY9ul4Fiov4FvIqWHapq/plr8t/ByFk4+DxVGmUUXHpFmq+qFTTxRxFScTicR09Kk4jpYqTj2NHHtqBKBoVJxJJgRI6oafSqRyE++Q2nTplX6+bKORMjZKl0plVmzWnp+LL0zDaWm4YtPxCnFs0FKSaaJJRKKripo0tO9ecJSoVUrkhtQqkye5Qv8AZ9JOSe5E0SiUJokdUbtokbE3KYnJKJJ7knuRuCRC9+LyRebJ9y5nrMTxtVXa+pnxdnqnqYPz2+TYtl4nLcwvTVL34cPT7P4MOoRHUnovWT0h+ST2zypHqaPj2bPd/siW89z2vX5LiRU9pbKk4CpggSFSjicUavY/Jh4V1X8RpHHqqqi3TVlWVj0all5FWbi5WRXh4lyxbWg2py8Cu/Rh4uRjj1HKs1UXqK7C41EHFJwZv/J1SmnimJHE4o4o49wjiiCJOKIIRxUqlIgghEEHHvicUziJEEHE4ohEEDpTOKOImJiqOYq+lVIqhVCfbcHKS5SrlnRa+NDcO7rNqm9mYVWbXj4tnGtqKduXfLrkchwzJs0ZFjGwMjGyLuqW8fJou0V0utKnTZvZZyPlrNvU6jRkXKrFvLobeq2+F3M/Lkqo5KVV3yE525duqDkjkSckchPrkiUiUT2J7JyShtHJCaZyRKJExbIXqEL1iTEXq/6dqmBkZmXes4djHOJDThwn013DiBzHeymLlmi9RTY/VsV59VzF0yl04P1NSv8AWnFrqv2sa/TiX7d9W72Fwu0Yl1JM+wI92f8AsfBEbT1IuzxL3b4vfjXcbLbj2l1HUSKggS7hI6IOIkjW7XPB03UbWRahEbwRvBBCIR0y5ct2qczIt5+VRRTbt3ali6tjf8nIKrlqkboRcdVNX5rNNyu/Yoq/Lxyllcs6rKx6Krd515NN63cf7Nl3anTSrd21dpt37N1/mtuu1eqHk2nZxb37FiEQoSRBCII7ghEbQQiEQJy05G4FUKoTYqhOdlVByY2079KvWcLBWRSsvO06rH1jHv1K4q0m2T1y7kdQquuZzZXkUWle1lcreFlZVWIlc1OZM5q69KbVnkXKMevU1yqpd9XTliqmt206K627X4P16KrdyuXRds04lBRTY/Dl1ZFdtXPxWKvx0XbKxfx3L1Kw8RfiNOUYnKFyJgTkkkdXTrhqqTkT3yJHUkchSJDTEhUsQk2JOIZHSTn7DLaeJrbplXNKxry/peVi1PUNQxXb1zHqVvPxbrVdLPyUTcz8ayXNbsUiydTyyjR67lVnEtY9OVdWPj6RZqoxUmZWH+cx7KsWmj9CivKuYlm5Sse3FWNbdx2KKmraT/Xo5PSGy3Ypt27eJatVrGtU1u3TcVrHtWVTjWrdX6tpXHYt1UU49ugVMJoUz2LwXsOGhLsgSENS4YoExQxJCF6heISQkRtq9HC5bqVy0ls6KWV4ePcLmiYtR/QLbFoFtFrRMWgt4uPaEkhrpGs187duhW7W0b9EbSp/hBE/z626I2gjaCF/CNoPqYmJiqZIqnPJzyFUzkzk45Mzqfy4Ok3fyYLqhz06mcpSZPUnJimW4UtpdUqr9jXuRyYm5k5dyS55HJiY6uuTlNxyYqhtjbSVQnKdUHNirHUcj6qpJJ7bORyJ7kkdUN1wSSJECT2SEhU98ReKlkEdcSJWA3Y1R0ycemhJwkQ4aOLEmm1IqS/X+HH0e03jKlip6/7PyGJMhnEdLFSziKW+Ljj0kdjTOLEoGnMMVLOJDIaIc/F60QNMhi8acxsvCRCEukhC2mBeE9/E+9SX6+opypKq6KFlZdvFs4eofuU0alk1ZOXqlOHe/ZtKzRdourbWa27Vi1TYs8qWzqU0yUSJzt85Cu0V1+HOl001U1U1VU0UqpVondOd30JpraO/4z2NbSJyLydpafbF2mxeLxPZdpe6vZd3Dwcn9nFu6tRRkZenXMy/+ta/AqaaEkiuiit3ca1etYmnUYd2zm5tvJVyme8zWW4VqvL542R+ezU3wwcm5Zu/kjBeeqKK9TdAsiq7mNzRiZd+xi05NFq/Rk5P7Fu9V/TaMuvCx6snIqq/auUWbmfk26cTKv1ZY25UynKb75dLoXkwKpifcuZYvG+/pLltokSIEiCBKRLZLaFPGRPuO7lCrt6dXk28ujFtW7ihbNCQ6TjDk4y9QwvxrR7dTp1PMdpU4OVQrFimxaqpmmxhVrBWFf8A0sjT7l7OvYFym/RjXKbrX9tGFl8Fp7qqs4uXXlf029RYzsa9ax8Ka6q8O/RRXg5V6jDxLlGQ/GjjJ4fY6S2gagXsEdLxqRLaBraYE5EeiEu30IXq7J7T6+z391Om5Z1TF1Zqumumun76IlD7SMnNs4qzMrIzFi2vw41zFt3bsDlVLz7B6LsSI3S7Gk0rdFG0Hh205EP3b7vGzER0huEmRshCYhQLxuT4tku10dkDNctTiPHsZ+NVhZuA6NbdJb1HEujy7EPNxqC7rWNQPN1DLdjSZruJX9Xfey8f+yfa/wBn53NIn02herpzDYn230pH224a8fbTZLalpLppj8TcSS4bJ6G+kx+TAvNkhISPq8SgSQ1AhdCXaiWiOsmyr+No193MdlVqi5TVouHW/wChYsrQ8Sl2sDGsVJJFVSoo0ejmkkxoXRxRCnxyOkjueoEof2ENDQlKXR8Ql0+2KkhH1eLxIaIGk1Aj5ED7IFtAkJdJCQkR0lA/EjiyCNo66iw/1da63cE9Lsag1e9+PBw7f4cVDIkQhkHo0SfUu/W2LZDEhi8Xsdr2BrsQh97wLdqdkTshCE+0IT2X8fjRqv8A48u3Uq7MdfH6JwPszF+1q6UIYvJ7T/uqff3wfn1er2ez58Xr9mGz/qum2L1Mb7XZPXyYJ6F/rPfyZF5LT2T2TJELZ+oQ6oFU2/uz81K0ruFpdz8mnyxIZBHVVSpo0qmq/e7F6dnFOofYkebpD6PiXTIgXpBHfwgSl+JqSDxPZUoaRPUIjqCIIIk4sSIFSKnpIQhISgmF3UKjuO43roVdGl/+HNjZqSCOtWv/AIcLT8d4+G0JQQei8g49eDRBB4Kqm5TGzUkD6Vq7RepHftU34II2ZBBBHcbNEEEdQQQQQLZbIkT6TkkiUlAv5ZlP6usXMmzZVOsWK79nVHdrs6tRcWPm2MmjO/5WoVZVi1cv6lbtXLdX5Lb8xL96jId3/h/v0UOrVHSsnJd2peark3bdNnIdu7iZteTVazPw4defftW7OdXbu3c25dvvUcii08utZ9N+7Ta/Yz2vzuvUcevNyHXdy63i3fz487z3/lWy6JE+0+l4hIYtp7Q99Ysu5iYFFjULSs2qWkpqooqo1HHxLeLoqru3Hp+RXeoxMzT67bqdt9qzg3P1Vp+QsHN0+5ev5Wn3P2HiX+HZnWbl4qx7qycTCv05S06/bx6sTMybdjBuXLuRgV0XbOJeyLNnCvrIo010taeqSnT1bvUabdt13NI53bVtWra8WzXZ9+LskXjFshnpItkhISEhIVIlB6QQRvBBdtq5awtOoyKXpubZX4dXR+hql15WmUYuNpdpWsGCERtBBBBBBBBBBBHb7fFHEggjriQJCRAiBqSCCBoSI2fe0dwQfUSJigQmJk/4J2X/ABdeTnfU6nfz6aVTR/gfifX8V/8AEtp/i3shC2XiIjde/wAEPzbV7HKxiXlfxxmMvz62h+fWL0+v1D8+L+b9Wz9+/Pk7ff4L+Hgj0X8EhIQkJISQvYEhbRtH8I7v21esaJXFgybv4cfRbUY0EEEIjaCBKNoQltG0EbQRtBG0EIggggggjaERtBBBBBAn2SJ9LvZMTE0SiSSd52kktp4uuNmtXH+LHoVqxJJPUkic7T3JJO8ick7SST3tO8jZO8/wknqet52kXqEJdIfi8Fv92e6F7rFPCuitVWusnXUj59J69S2+uEfH4vGfUfT6fRD9+yT3t9GhDJFs92L35IhCELZIQkR/galJQZ9r8+Hp2T/6vRLf9n8/i8I/hHe8EfyjaNo2+7Qv5QRtAqoFVJyFWKsVQqhVo5iqQnJI2Jk7SST0+1lV1Y1/Cs/r4hJJPfJEobRJKJJE52kknqSR1RtJO7ZJJJJIxE7SSSSSSJjcEkjQhojqhdfWJSJM8S87Pu7naBGVpiyM9KFKSdTbVLII7ag4kNDYmNdLofnw+Hh9+R32fCBrb7982Xo302olibmWOSWKobTJTcj8XicC7SUC9YkQP/VeR/FoS/g2cZIUjcHbOMnE4jTE4E5X+eP4tkNnAgjaO9oGkcEcB+KrrkKsVQmNiZ8dUpPqRMnuRMnuTsnt1dJ9zs6hIfifUnI5DhifFn3l2/E+huHPUkyST1JJP8G4XbaW0nJHJks/uOyWcmc0TtAkce1T2kJDQkxeMSI2jtiGu4Z2Qx+wQ5+LsXg+kpZHcHHp0tNOaYYkfOxIfsdEHYxHxfw/2qG4JbOIkt5J34o4kPZPtbIgfqIGoF5/FP8Ah/22flPm1Ql1u+1R/wDC/F4+klOzZybIc8TiceuJDJa3XiExuRMTH6mS4bmn4mSTsxtolkn1v+6SRifSezYqmySepGxdPkKo7JE+p7TJ28E52kTG+05G/wC1VdN9J9SN9KpRI6ieyTkOoXgkJdcDixUCoHT2kcRqFBBBHezRqVddrFtXXW8bNp4Wsm1k0Vcnawb1y5j4WVdyr6mch1049nUK72N+1UriyrLVWTS7eLmc8SrJt0U8uSrzOGTzpdWRdqtUu/bpK8y1RkK5RPOjkrlDFXTUrl3jau367ePZdX4k09oZDEhqUhrpJomRrpJNcB0MVDTVLOLOI11EbIXiGIQn3tV4vP5albru4uPa42btu7aqxb1xY1Vbot4lN+zhUUXLmRiXa7trK5fr38WuvHqoqeXRiXuFmzFCtVUWq7NVNFX5HgK9RVcxLdNV7VmuN+lNumpZFmjlXbrt1ZNum2sNVVzkOxVjWnTVefN2dOqSq/i5VScn10pjTE2jkzmjkhVI5I5jbZDZwPiEyVMib2kTKhM+Lwknts+fLmPavlNui3Ql0m0cpVPQlKdKbj+5yiGOimFSoXbdFM8aU2k26aWoQ6U1RptumtUpCpQ6KWnZoqVVm1VVbtW7bZMDcEskZEqWKqW2JwyJIIRBAn2piRISIZ3KTGmkk2kmQ0ORIjf1QQR1AlAyO4OKOLlckPkKSKhUs4oahUojuOuPfEgfSRBAvIIEoGiCJIII6Q10qZUNDmU3PIbJORIiGziz5T4j/sh+UxC29q/xv3b/APT6xe7ti8/m957/AMD6q+JxVI+mQNI6ZA+kvN0xeL1MfbXSJaSJ2b7+N7zAhDH58H7JItn0SP8A2T72nr3aRDJ2fsifUikZ8lksfifT7H0m5E2xSORckf3DbQqup6l7U+oXq9X+wvPv1eD9Xh93Q/PiGMXu/wAfi9Xp9f8ABD2XjHs/EMXjGfUfGfF4vKheIqH4vD//xAA7EAACAQIDBQYDBgUFAQEAAAABAhEAAxIhMQQQIEFREyIwQGFxMoHwUJGhsdHhIzNCUsEUYnKS8SSC/9oACAEBAAY/Aqz8Cd0eCN+fGfN5eSy4DBmN0b48MebPCaA3Z+PkI+yMvGy4YrPdlWdZceVDwJ4RWXGfBz8kOGfDisqFHw8qHm8/HjzseFPm53xQrKpqd+tZuo9zUdsn/YV/NQ+xqQwIrI+cFHxJ8gCzqo9TRCKWjnoKHZWCo6xQxXMI9/0rv7QxNd685r+Y9GLjihhvsPcV3NpOWkyK0xj7/wB6i9sxEfKpx4T0bKgQwIOkeAPJZ+Hp4pJIArCO+3ppUWLZROtYto2gt6D9aAW0umsZ1kBuy4J3wVEVHZhfVcqnZ9oMdDWHarDNH9QqVcT0OtDwp8lHgjwTbt965+AoNdbDbP1pQJXEw5tWQobhFHeYqKEcUEAj1otaJRvTSl7YY7fXWsaHLmOnAjYcWIxVhkzW5TrdwqMULnrRGITEx6VcuW2DYVJMHpSXcOGeW+PAjgPhz4JjWrnakdpi7s1l5MqQCD1q9YUygWfy/WmunlyoPdEMxkDoN2zKcwbkVbt59mSSvpW2kTK3MQj0q9tZBAJCx0GVXouoZst3UGuVWvn+Z81HFnwPaD4STKHrzrs9rtsw5MPrOhgcZ8prLyGK46ge9Fdmttlq3QVc2l/iYwCedYMeEgyDV6y7Y+ziG+/cpZQSpkTyoEgEjSnudnM6hRmawKq4egGVLaW2qm4DoOlJs6ocxIjSta7DC0xOLlu180N2W7LdY2rkpg1BAIIots7FX1zOVDtVDWxz/egGJVvUV3LitGsGfBFGaBZgAOtQGLH/AGiiLFvCp/qrHtNwux1zo27ShcXdgetIscq2k3WOWSJFNdYd+4cR3LaF0huaqMyPflVwNcKvacxnOY5VevG4e1Jz9OlXrZuMq21lQDGdbIzNLAOJ66Udt7U9oCcpygGIq6hu3O1BhApoqTOG1ME6wKtX+3Y4s2UnKm23tGDq2Sg5ROn40lzqoNE+EPKXIEkCRSZ5qMJ3Ziu9bAPVcjU27zqR1zqVftFHInX76/ibGT/xmouWnVhqImKk3MPuDUdsPuNfzx9xqBcn2BqFR2PrlUW9jY+pk1GEWl9PqaBvbQ5PpXdtiepzNZDdZs6qnePr9RuFw21LdYrLcrklWHMUFCyA2KCZzp5X4/iHWg7SrDKVyyq2wWCgIWseJomcE5TVxlsYyxkODEUHuSbmHCaDY3KgyFnKjcLPhJkpOVBRoPIZeOav7NooMgcMVmKhrasPUVlZQewr+StfyVr+Qh9xNd20g9hRy4WboJq/tbf1tC+31HDPlI8Qbs6G4cEVZvjJWyPvpU7jwRuK41kHMTnU+AwHxN3RVtOcSffceGeM8I4zU8Ajcaz8XGBLIZFW35kZ+/PfLMFHUmKuX0YMqjPDS9jsvdnXl99J2V7AgGcGM6dbl0uSdTyoHtrn4VbCXmTAOXOm7W8XHIGibuxnD1HL50t491SAe9lUgj5cFnZxmq95iOR+vz+0GQ/1AiruzNrbb6/LcLVtDcMwSNKRjdZUGq0barkdZzmshHFmKNojunpSldoJtTmprsriOB/dyoFGBHoZomto2oiQzQp+vlwXBcOK1jK+gzyray14jC2TRoKa33iyLJJGtIRbcswnCNY61sbW3IRiZHXjj7CN4z2dwGff6/OmuNHYZiIiiLdsLOp8TC6hlPI0y7OM8yA3Wr1q6nZ3Qpgcmq1IiRNQDWEnPdtdt17jnEH9fo/hW2WXUknNT/dVu+ls42UIydBSuLZa3gCQpzEVs7i1hCP8MzkTrvPAaFHjPgDePGxDVWB/x/mghIW4MoJ18Ys7AAcyasWLWaloLRSoNFECu3eRaa3hxcgfoU20xCr3U9fXccTqOWZoSQJ0pMKggnMzpXZl1D9JzoI1xQW0BOtLajJlLT7R+tGwpSAsnPOelYDethuhanXudmACpBzzohXUnnBmuzF1MfSc6kxA1JrEjqw6gzRFu4pI1g0UDguOQOdXDewqA0DPlT3Lbh8IJyNLcIAJ5eaG5rbaEZ04D4byPqPr0NFb6m5b5N+9YSSn/OBUhgR6Hhy4Jd1UepprezW2dtAeVC5ttwlR/R/5TNbGG3Z7kRqcxuXZZjGJJ6AU6k5LcKrPTdtHbFZgRiMDQVZullbCJCO0GOorZnAIknnV1tq71wP173KIra+3ANwz2ZbWM4irBE9oLLGTqfhqx2QH+ox5x8XP8Ku2WW2GN0ntGOYE1txSIFsYY/41bNgr2xUxB/OrDof/AKMa88yZEzT2r7IicmAOfpV+0ijtIBLWiYIkf4NbOdkIxlTiwmeXP8atXHP8bHqCZmedXy6Fpvf4FbUgZWxIfh0mDSeda3/Te735/wCazrO2FP8AtyrHst/5af8Atfx7MrME/vXfDKekTWV5c+RyrJhUYhlRBvLI5DOjhVmP3Cps2widSP1rHtV1mPQGotoF6nmae6RkBRuN8TnF8twdXKXV0YUtsaAbrt24quGiARplQm2pjTLSlGADD8OWlBzbUsNDGdAlASNCRpQMUzhAHbItGdFBeItEyVjP76W2BkqhaLpbCnTKu0FtQ55xnUFQR0NQiAD0FErbVSdYETRcIMR50VKAg6gjWu6ijKMhFZDfHDO48ceJY2pdEbvfeKVwciARvzArv2kP/wCalS6+gP61IvOKk3nPyqTjf/kf0qEtII6DfNW9mT43YZelIg0AAHFH2EN00PAvL/tJ+7OkE5r3SOnDFZVG7PcdxbVba5Hl9Z1lxHeaEcGdZcY8GeDTw44SK2qxoCcUek/v4j3D/SpNNdOZZiZ4I3Z0eHTwJo8M+YjdpWz7QP6mhvbKp3SzADqTQuPJBMDDVxhbIw+utC2djcKWiYOnWuyNpjlMzS3mYKrAEYvWpRg3tvSyp71x4j69xS21+FRAqARO/KtRw5UyBgWGoHLdiBkdalSCOozosTAGpoMpkHMHy4361ruFRwHcaJEypxZUlw6nWuwRGdsUGOVBzfIt5HDGlLaKBlXQNnUAADoKmKzUH3rs2UFeQ6U9xHYhhGE8qFvaLJIJ1AojEJHKagnuWcx75fXyo1c2m2sozzrmQOVK8FSciDyNMQabtCWS4xAJOhH/ALVguzEm+RIaM5OtXiy52yBE6zEfnWVqYUF+8O7WzsrEKyE4fu/WjVpmVexmCSc9dfattuBIKhZM/FIypbW0IgDg4ShqzsyAl7wZQSYjr+dC0bffUhJnIkzn+FXLV9bRVULHDMGtmtbPbBuOgInRcqW21tRfZsAz7vvTbNfwl1GLEuhG88UcB3RQ8Sdw3xuZDowIr/SBgqqSzZUzqoxMZJ44qabbLLlbi5n1q5tD63M5+Zr/AE6g9o4yPTOgg2r+H/wEx70EBJ9TqaMVetPAdmJUg6aR+IqxaIBdbuJs+Un9aVsuxYd/PP60q6y2Vuq5mS0YTWznCAFUho5aUat2bptdiCCYmT6VtWIjDdgL6ROtJc2hlhAcIU86sFHXtrUxOhmnu3TNy44xFdAADT7KmFkZTLYYIrZ3sMO1tLhz0OUUtx7q9urYl6D0ptovspukYYXQD6HindPijhy3hrOTMAQfw/xXZbWvZv1OQoMrBgcwQdePvuAeSjU0ggojGFX+6rSECQoB96S4RJUyKFe/FpxQayUD2G+fDnwdNx3DeaGfAdw3Lc5qwz9KR3QElZB5iax7LdLJrg/asO0WGRvT9DQi8uf9xj86/nJ/2qTft/8AaTRCYnPp+9Rs9s216/uaN3arhuv0OlWraQEsj8fqKFHfnwHgI3TO/XLdG81rUVruyoDdM0PIRHAd2W57Z5imtsO8jR8vqazrCygr0ImpwEezVrc/7VJDtHVqBS0A3U5ncSTAA1q/tDDN35/XrwT4U8EcMbjuPBHFHlLlsfDdOIfif1rWtamp4CoMFiB9fdVtDkQoB9/Bny+vmAasbSNAYYjpP/tKwzBEjeKO4Ulk521WWH18qA3Hcdw4yd0bxwmhR3Z8Ao7/AFrPdFDyV0dBP3Z1bzzAw/dxEnQCru2NEt3QPu/bhDc/Jzuy4I8tpUzwsp0Iitp2UnIGVHp9RxGNW7g+6rds/FqeAwazI8CVbL04ZrEjBhOo3CyXHaESF9PPZ1lx2b4JAunCY+QqXuKvua7JVuN6jnTL/progE6U5e06Bc5IyoMrgSYg5GasbOMwpxP7ZfXzoWmuqrRoTQtojXW/2ZxSvBEiYNGrrMS1ouVMn4T9GiXZzN8gYWz1NXVYR2Yn3FLFgt3MbQ2grYriEqruJAPrpuRLYfvmMS/l70S5uQlmSra9TPrTK1tQpWZDT8qsLZtDHcnCs5DOouWIu4gi9CTRs7WbasFxYgYBHzpLOxNaOUsxMgfdRLKmNb3ZmNKNiBg7LH6zNbJb2bAhuqZy5wM6vfxk/gZs2HUfQqy+Fe9ZmYz586XaRcUWif5ZHKav30vBVtsQF9BSXIiR9h4x8SHFPyoNtTYrqmMzGVSqKCdYGu4qVBB1Bonu22WSgGWft8hV28xJMBZ6/WVXA4SGOd0mTHQCiNmw3LbGSGyIpSwhiMx0NGtptXIBdyVg+0Utrulhcxa8s6BtkBSoV59//KLrYW6hGhaMJ++tkAVVwPiYA6Cd1jAJw3Axz0FXXChgbRAnQnoaW7cS0gAMhOfyq0UZe2tEkdDNTeuKLisGthdAR1pr229mxK4AoEiJmlu7GUtsBBEZGr9tyBcF3FiGhNdveuqzYMGQ0zrZj2mdqZy1raR2hPbCNNNf1q1cFwnAmCOtBF2gixixYIz9ppyt5lRzLL1NBBkB4Y8wyHQiKuIzsl9W5dK/gbYT6GR+tH+KPlFd/aSo9GP+Ke9cuu76AGrXUiZ6zn9u5mBcX5fWXBsuzD4ScTDqJ/Y0FGgEfbnrQvr/ADEMg+lJcH9Q33bg+FRqeun678/tt7Z0ZSKuWTqjxue5/aJprp1dic/t8r/RdGX19a7rezr8Vw0iDkAPtU0OM7rG1LPcbOKVgZBEzQ/ttr+I4D5I+THl7qDWMvejMfwwR91XdpbW431+fg5/bG0bKohHbSrdvmBn78/Dn7WS+SAoHeHWoG7Ks/Hjwc+E8Gm7PdpWnms+HXzWXkMt4PjzundP2Bpw6eEPGjz/AKfZ8UfKTvyFZmta13a7s/BHAPBnhj7HjwNeEcbXEeCpH4mKQLtGJollyOVOz3Ce/hUYYPtWO00ga5RRwxi5TTPcaSGOgpmN0BRrbiCKmnKEBokE04kC8msjI1aDOsFSWEZ0pFxSG09ac22VmUTFLdvsqk68hQJcAHnUg5GrdkLIbnOlRInpSlVBJIGZioa4oPvS2cQxN+FYcQnpUYhNHvCpDAimdIZgMhOtBgoNxhkOU0puRijONOOPA1rWtfLG3bXEWI/DOlc2gtzDBFCbZW41zGM+WdKLVgtD4Xk6c5/GiQpPoKcdl/EkkA886W+bOAqpn/caJe0UMxBq4ApaVIgVbu21K3VADDqKsjA2EKQTFXkwnuAi2OsmaLhL2PAQwIqwLquqgMDloathEud0GJEznoaOFYfBoPatjCKcaghzHOAPzq2WZu2VziUD151Y64wflW2N2c4lATu88/2rZHNtmGCDA5xQxs/bq5JX/NRdMKtxiGIzaTW0uLctiIBGWVXwslSQThESKvvaHxKADyn0FAbRknZgJJMevzrZFZ2zeNc4q+gPdW4QM9PDiK08pPgDtEBjSsKKAOg4DWfDnnWmVRWgqYE1pWgoZUQRrQJZ2AMhScq0FaCoIFQUUj1FAlFJGhI0olUAJ1gVHDNSN0eFn4YB8SN+W7TfnvnykcOnFl4k+Wjys7o3Dxx4I45qd487PBrWta7s/sM+WPi//8QAKRAAAQIFAwQCAgMAAAAAAAAAARARACEwQFAgMWBBUWFxgZFwsdHh8f/aAAgBAQABPyG7IACAAAAAAQAMKAAAAAAAAAJAAAAHUcSAKCAAAAAAAAAABAAAAAAAAADagAAAAAOMAAAAAAAAAAAAAABAIBuAAAAAAAACAAS/kGAkAQAAAAAAAAgIAAAAAAAAAAARAoAAKAAAAAAAAAAAAAAAAAAAAAAAAAACAgAAABAAAAAADnL0AAAAARAAAAAAAAAAAAgQIEhCACAISAAAhAUACIIIIQIAAABAAAAAEQAAAAAAAAAAACBqtQSQAAIAAAABgQ4igBACABJAgCAAAAAgAQIAKACEAAAAAAAIIAEgKAIAEAENggAAAFMAf/QLicACAgAAACAAAAAFACABAgAAAQIEEAACBAAAAAAAAIAAAEEAAAAAAAADzagAAAQAgoBsICgcfYFkAAAAAJAiEA3AoAQAGY8tIQIAQAIAAagIAlMHxAIMyAAAAACAQAABAgEAJCCREAAIAIECAQCiAhAgDe7KyBAAJCCAAgAgEAAQSgECAAAAAAgAAEAAACAAADEMFAgAAIAAAAIAAEABgAZcACCAAoAEESAgAAACAEEAEAAiSSEBAAQABAAAADQAAgAsHkAzKAEIASAIABQwAAgAAAAAAEAEAAAAAAAAAAQQAAAAgASQAAwIH62Q4EAAAAEAAAAAAAAAAQAQAAAAAAAAgABHAzAIAAAAAAAAAAgAhERAAQQCBKMIEFAMEoOBAlBmUhIOID1k0EbxL8BAAEAAAAAAAA0wN9iAAAIgIACayZGCQEAAAQEElAAAEAEAgkFSLrqAAAAAu1EAhmAcECA8ICAUghAC0AAAAAAOlBI4kABgBAIIEBBAAAAAQQDMAgUAAAAAIEgIEAAIgIBACAUAgAABAAAEAAllcIAVAAAECQQIBAAkiAYEQAAAgAAQBMWQJAAAASIIAFAT7JgRAUPbIAdAhCA4aQQQCBIEGIgUEg95QAAAABuAAAAAAAAAggqCBIOkPoWEEAAACCBAIIAAIiANAAHuH4hKqCABBMAEAAAAEEAAgAARAECAAAIBBACCAAFAKIACAABAAAQQAQJAEgEACgG6gAAAAgAABARCAA+8DoJKtgM8hIQgAAEEBCRCQQCEEAAgAoAJAAgghAQRAAgAAECAAAQAEAACAAgQIABBAgkQIAAAQIARIICAAAEEAAAB4gg8q0oADUPihAIhBk0oISAkSYcoBgIAAAAAAAABLh4AIp/TDJQAABAAgBAAAAAAAAQBAAAAAAWEAEAAAQMOAAAAAAAAQBAAAAAQAACAAABdgAAAAAAGz2JBIDQQUKABJs7UIAOg+UwHSaYEGojyX7TwEEkApAAAADeBzJoSAdhDiq6kAgtwQKgAw6oWFrAAA40AAAAAAAAiAIJAACACQIIAIQggAEAIAAAAAIAURCAAAQHPYACQAA2SAGUAAAgQgYAGAIAABAGxQjABlEAD8IQSggECACBAAAQAAAAAAAAAAAgAQQAHreUqQAAEEgnUlpgBEEAAAQEDSBAAAIAAAIEoBACAg8mQACTQWG6BACAOJAiBAiACCIBACAgQA4QgAAAAAAAAAAB2d6DHgBBAgAAAIAwFAAAECIAAAACIAAAE0s4EAAgCxElQgQAIBA7CAOMnYoAIQfGlFbKAAgPz6FmwIAAAAAAQAQAAAIAAAUAAEAAAAAgCA8AoBoOfkAgAQIAEABAIAAAAAAAACAAAAAAAJAASQAASAIAAAAAAAAAAAAAJdACRT8CgBAAAJABAAQEEAAQAAkAAAAACIACQBCACAACAAAAQAAAAAAAAAEACAgALUAAAGp/JKKAAAAA0gMBHuQFIAggIgAASwYAAACAAACBPCIHAycgMhIACBL9ARBABtipAwQBBIbaW6gaJ4RAAIAAvRBfAh8oUE64AACZAAgJCAHRzABDZiKADV9TjfEWQAA+xEQABABwIAfyABHhjKEAABggB4RAIEIAEBBQIGAggAIEADhAACBAAvVoQAQCAECACK1CIBAAD4EBhKAIBAAwiAECEANmEoFAEQGdAAAkQwAHTCAxCBAA6bAIA5LIhAIEAIQIAIAAIEAAAZG4AAAAIBIEo24cIG+CAQDxkkBiSVgAAAAXAAAAAAHNgAAAIAAACAAA40BACCgAABQAARONIAAAAAA1mICAgz3YeeBQUAAAAAAAQIAATEDoOzjYAz4AAAAAAAIAI4hskIAAT1SyQAACAWoAAA0AZWwAABoAJMUJHLoeLYAAAAIAAAAAIEgAAAAAHlagAAOcWAQgAQAAAAAAAAAEAAAAAAAAAEBCKOWoAABAAswALHSAawIEAIhxQ4oJrgAAAADy0gAOgAaQAApgAAAgZWAIAEEHDAAQAAAhAAABgCmAAbIARQMOXioCMAUiAMYUAAAAAiQACAAYCZZeACAAAAAkiQAgQAAAAhAuZICBABgJ1AEFBCGSAAAAAEHVYEAgAIAAEBAgCEAgQACAAAAAAAAEAEAKAADAAXCAIEAJARQGw4YAIAAAAAAEAjv8A8HdpASCAAABAAQABCUAIFACJAxaCAAEACAAEBAEAAIEACBAAQAIEQAAAAEAAAAQAAIRAggACAABBAAAIAIAAACAOIOAAEAAgAAACABAAQkVEABAAAAAQAAAAAgCAAAAgAGAggA0B7RSCzACAAAAArcCCAgBAAAFQAAAACFAkygAAACEAAAAIUCXDgQAAIAQMsBRUAAWwAEAAA8jBAIAgEAAEAEoAAFBAAAAAmH//2gAIAQEAAAAQAAAAAAAAAAAAAAAAAAAAAAAAAAAAAAAAAAAAAAAIAAAAAAAAAAAAAAAAAAAAAAAAAAAAAAAAAAAAAAAAAAAAAAAAAAgAAAAAAAAAAAAAACAAAAAAAAAAAAAAAAAgABkOgAAAAAAAAAAAAAAAAIAAA6AAAAAAAAAgAAAAAAAAAAgAAAAAAAhFAAAAAAAAAIAEFgAAAAAAAAAAAAAAAAAQAAwlZAAAAAEAAQAAAAAAADAAAAAAAAAAYyGAAAAAAAAQAAAAAAAAAAAAAAAAAAAAAA9IACgAAAAAAAASAwAAAAACAIQIEAAAAAAAAAAAAAAAAExQAAAAAAAAAAAAAAAAAAACAAAAAAAAAAAAAAAAAAAAAAAAAAAAAAAAABAAQEQAAAAAraY2SgAAAAAgC6qAAAAAAABAAAAAAAAAABAAAAAAAAAAAAAAAAAAAAIgAAAAAAAAAAGAAAAAAAAAAQAAAAAACAAAcAAAAAAAAAAEAABAAAAAAAAAAAAAAAAAAAAAAAAAAAAAAAEIAAAAAAAAAAAAAAAAAAAAAAEAAAAAAAIAAAAAAAAEIQAAgAAAAABAAAAEAAAAAAIAAAMAAAAAAAAAAAAAAAAAAAAAAAAAAAAAAAAAAAAAAAAAAAAAIA//xAArEAABAQcDAwMFAQAAAAAAAAABEQAQICFAUGAwMUFRYXBxwfCAgZGhseH/2gAIAQEAAT8QwAgAIAAAAABAEAAAAAAAAASAAAAD4sEAoIAAAAAAAAAAEAAAAAAAAAgAAAAAgAAAAAAAAAAAAAAgiAAAAAAAAQAD+kHASAIAAAAAAAAQEAAAAAAAAAAAIgUAAFAAAAAAAAAAAAAAAAAAAAAAAAAABAQAAAAgAAAAAAoAAAAAiAAAAAAAAAAAAAgAJCAAEAQkAABCAoAEQAAQgQAAACAAAAAIgAAAAAAAAAAABtQCQQIIAAAAEYQAIQQQMNEgQBAAAAAQAIEABEBCAAAAAAAEEEAQBEEAAACGwAAAASGALzEywAICAAAAIAAAAAUAAAECAAABAgQQAAIAAAAAAAAAgAAAAQAQAAAAAAHf2gAAACAAFAFpBh2MAAAATaJhANcYBAAR76iACAEAAAAKBB6lph4DQCCAgAAACAQgABAAkABACREAAIAIEAAQAgEgAAHtQAABIAQAAAEAgAACUAAQAAAAEEAAAgEAAQAAAQwIAACAAAACEABgBAaCIIACgAAQICAAAAIAAQAQACJBAQECBAAEABAANgACAB8QUS9KAEMCWAIBBQ4AAgAAAAAAEAEAAAAAQAAAAQQAAAAgASQACBG+zgQQAAAAgAAAAAAAAACACAAAAAAAAEAgIkG4AgAAAAAAAAACACERKLCACCAQJRPAjBAQBAKAETZJAQcQByZUWAxICAAIAAAAAAAE4QOehAAAEQAAHwk6RoQSAgAECAgOggBAhAgAEjZafFgCAAAf2gF4IZgIIgCqcCAgEICAAAAAAktGAgAYAAwIBAAgAIAAAAACAdAEAgEAAABAkAAgCBEAAIAQCgEAAAIAAAgACpRVAGoAAAASCAAIACiGEAQOaQRAAAAAAGdmAJAAACoIAFAJ3ZAi2o+pZ1Ior0AEAACDViAVBnvMAAAAgAAAAAACBBBUEAQ9eztcwQAAAIIAEgAAAgIADhgAPY4akgAAEEwAQAAAAQAACAAAAAQIAAAgAAAIIACiEABAAAggAAIAAEgCQAAQE6oAAAAEAAAACIAAT6ptQLIJQBAkAQAAACABIgIIJACAAQAUAEggQC3UAgAIgAQAACBAAAKACAAAAAAIEAAggASIEAAAIEAIkEBAAACCAAADl4UQf3AAagKsLwCIQEipcXkAkBKpgOCAAAAAAAAADMC0AC0u5BgAACABACAAAAAAAAgCAAAAAC+JAAgAAAIAAAAAAgBAEAIAABAAAIAASAAAAAAABPYclACEaBB0k2wrCAYUO7BhgM0wQIrKO5INRMsEAAAASAcumBgEe1kJXhBQahkfwAIAAAAAAABEAASAAEAEgQQAQgBAAIAAIAAAAQAMCEQAAgC3feigEgABs0AMoAABAhAwAMAQABCAoCABlEABvpQSwgACACAAAAQAAAAAAAAAAAAAAQAdalAAAAEAKIbCCIIABAgID13ICAAAQCAAAJQAAEBD2YAFKjABEBAiBACACCIBAiAgQAMAgAAAAAAAAAAAXZIDAoBQQIAABCAMBQAAAAiAAAAAiAAAAuBAAIAiEX0IEACCQK+8lgZQagAlBqSC+vlxBITfpM7gQAAAAAAgAgAAAQAAAoAAIAAAQAEECIUIJAIAACABAAQCAAAAAAAAAgAAAAAACQAGWR8mgAAJAEAAAAAAAAAAAAAcHpSAAAASACAAgIIAAgQBIAAAAAEQAMoCEAEAAEAAAAgAAAAAAAAAIAEBAAgAADlUmqIQAAAECA0gAEAEAAClLGAAAAgAAAgBDIhRsz/pzsgB6sJeHUEAALF0gYIAcEN2H+mWrgnhEAAgAJABvqN2yiWLl1wQ4DPF4CAKAF2ACn0BkAMz5Y5kyP4iAAWLwABAGCAD/CDAcbcFsQAAOCADhEAgQgAQAFCgYCCAAgQAeCkDRAAgA9VABAoAEIALREAgACvOAOjEoAgEAAoAQIQAZChgCIA5EgC3gyLAATgBQBAAWgQywEAgQAhAgAAAAAQAAHAAAAABIEoHHvR6gQAZFMGEPHugAAEAAAAAIAAACBAAAwAAgIAQUAAIKAACMgAAAABOMRAAEF6Oo7/AQFAAAAAAAECAACxBAmAQAAAAAAAQARcJ1IAAnlroAABBAAAgdLAAAOVBgCuLaP7z784EAAAAEAAAAAEAUkpIAAAAAc/hMAAAgIQAIAAAAAAAAACAAAAAAAAACAhFCAAAQBAE6xAggQAiCCBtcAAAABzwgC9UAgAQAACd3MQCABMACAAAEIAAAiABAEUJ1AVO3kAIAAAABEgAEAAwJru8AEAAAABJEgBAgAAAC7j9D7g91YAgAIMAgIIQygAAAAAHUAAgAIAAEBAgCAAgQACAAAEAAAAEAEAgAAAKAAAIAQVADZoAQAAAAAAIBC2VH2vsooJAAAAAAAIAEKAECgFEgIgCBAAgABAQAAACAAAgQAEACBEAAAAAZmwCAACAAACIAAAAAAAIIACAAAAgAAQCQQCAAQAAABAAgAICPjAAgAAAAIAAAAAQAAAAAQAAEIA0BqkkAIAAAAECCAgBAAAS1gAAAASAxxAAAAQgAAABKgYEAACAnZz8UVAAgAQAAIIBAEAgAAgAlAAAoIAAABNIEw//2Q=="/>
          <p:cNvSpPr>
            <a:spLocks noChangeAspect="1" noChangeArrowheads="1"/>
          </p:cNvSpPr>
          <p:nvPr/>
        </p:nvSpPr>
        <p:spPr bwMode="auto">
          <a:xfrm>
            <a:off x="155575" y="-1341438"/>
            <a:ext cx="3181350" cy="28003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22" name="Picture 2" descr="https://www.rfpsy.fr/wp-content/uploads/2017/09/J_-Bleger-091-copie_dat-680x450.jpg"/>
          <p:cNvPicPr>
            <a:picLocks noChangeAspect="1" noChangeArrowheads="1"/>
          </p:cNvPicPr>
          <p:nvPr/>
        </p:nvPicPr>
        <p:blipFill>
          <a:blip r:embed="rId3" cstate="print"/>
          <a:srcRect/>
          <a:stretch>
            <a:fillRect/>
          </a:stretch>
        </p:blipFill>
        <p:spPr bwMode="auto">
          <a:xfrm>
            <a:off x="6356266" y="3789040"/>
            <a:ext cx="2787734" cy="18448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1784"/>
            <a:ext cx="8229600" cy="1143000"/>
          </a:xfrm>
        </p:spPr>
        <p:txBody>
          <a:bodyPr>
            <a:normAutofit fontScale="90000"/>
          </a:bodyPr>
          <a:lstStyle/>
          <a:p>
            <a:r>
              <a:rPr lang="it-IT" b="1" dirty="0" smtClean="0"/>
              <a:t>EROS, THANATOS Y EL </a:t>
            </a:r>
            <a:r>
              <a:rPr lang="es-ES" b="1" dirty="0" smtClean="0"/>
              <a:t>PORQUE</a:t>
            </a:r>
            <a:r>
              <a:rPr lang="it-IT" b="1" dirty="0" smtClean="0"/>
              <a:t> DE LAS GUERRAS</a:t>
            </a:r>
            <a:endParaRPr lang="it-IT" b="1" dirty="0"/>
          </a:p>
        </p:txBody>
      </p:sp>
      <p:sp>
        <p:nvSpPr>
          <p:cNvPr id="3" name="Segnaposto testo 2"/>
          <p:cNvSpPr>
            <a:spLocks noGrp="1"/>
          </p:cNvSpPr>
          <p:nvPr>
            <p:ph type="body" idx="1"/>
          </p:nvPr>
        </p:nvSpPr>
        <p:spPr>
          <a:xfrm>
            <a:off x="446856" y="5525542"/>
            <a:ext cx="4040188" cy="639762"/>
          </a:xfrm>
        </p:spPr>
        <p:txBody>
          <a:bodyPr>
            <a:normAutofit fontScale="77500" lnSpcReduction="20000"/>
          </a:bodyPr>
          <a:lstStyle/>
          <a:p>
            <a:r>
              <a:rPr lang="it-IT" dirty="0" smtClean="0"/>
              <a:t>Treviso, Palazzo dei Trecento.</a:t>
            </a:r>
          </a:p>
          <a:p>
            <a:r>
              <a:rPr lang="it-IT" dirty="0" smtClean="0"/>
              <a:t>7 </a:t>
            </a:r>
            <a:r>
              <a:rPr lang="it-IT" dirty="0" err="1" smtClean="0"/>
              <a:t>abril</a:t>
            </a:r>
            <a:r>
              <a:rPr lang="it-IT" dirty="0" smtClean="0"/>
              <a:t> 1944.</a:t>
            </a:r>
            <a:endParaRPr lang="it-IT" dirty="0"/>
          </a:p>
        </p:txBody>
      </p:sp>
      <p:pic>
        <p:nvPicPr>
          <p:cNvPr id="7" name="Segnaposto contenuto 6" descr="TVPalazzo300Bombardata.jpg"/>
          <p:cNvPicPr>
            <a:picLocks noGrp="1" noChangeAspect="1"/>
          </p:cNvPicPr>
          <p:nvPr>
            <p:ph sz="half" idx="2"/>
          </p:nvPr>
        </p:nvPicPr>
        <p:blipFill>
          <a:blip r:embed="rId3" cstate="print"/>
          <a:srcRect l="675"/>
          <a:stretch>
            <a:fillRect/>
          </a:stretch>
        </p:blipFill>
        <p:spPr>
          <a:xfrm>
            <a:off x="0" y="1772816"/>
            <a:ext cx="4827215" cy="3411941"/>
          </a:xfrm>
        </p:spPr>
      </p:pic>
      <p:sp>
        <p:nvSpPr>
          <p:cNvPr id="5" name="Segnaposto testo 4"/>
          <p:cNvSpPr>
            <a:spLocks noGrp="1"/>
          </p:cNvSpPr>
          <p:nvPr>
            <p:ph type="body" sz="quarter" idx="3"/>
          </p:nvPr>
        </p:nvSpPr>
        <p:spPr>
          <a:xfrm>
            <a:off x="4634681" y="5525542"/>
            <a:ext cx="4041775" cy="639762"/>
          </a:xfrm>
        </p:spPr>
        <p:txBody>
          <a:bodyPr>
            <a:normAutofit fontScale="77500" lnSpcReduction="20000"/>
          </a:bodyPr>
          <a:lstStyle/>
          <a:p>
            <a:pPr algn="r"/>
            <a:r>
              <a:rPr lang="it-IT" dirty="0" smtClean="0"/>
              <a:t>Treviso, Palazzo dei Trecento.</a:t>
            </a:r>
          </a:p>
          <a:p>
            <a:pPr algn="r"/>
            <a:r>
              <a:rPr lang="es-ES" dirty="0" smtClean="0"/>
              <a:t>Restaurado</a:t>
            </a:r>
            <a:r>
              <a:rPr lang="it-IT" dirty="0" smtClean="0"/>
              <a:t>.</a:t>
            </a:r>
            <a:endParaRPr lang="it-IT" dirty="0"/>
          </a:p>
        </p:txBody>
      </p:sp>
      <p:pic>
        <p:nvPicPr>
          <p:cNvPr id="10" name="Segnaposto contenuto 9" descr="TVPalazzo300.jpg"/>
          <p:cNvPicPr>
            <a:picLocks noGrp="1" noChangeAspect="1"/>
          </p:cNvPicPr>
          <p:nvPr>
            <p:ph sz="quarter" idx="4"/>
          </p:nvPr>
        </p:nvPicPr>
        <p:blipFill>
          <a:blip r:embed="rId4" cstate="print"/>
          <a:srcRect r="812"/>
          <a:stretch>
            <a:fillRect/>
          </a:stretch>
        </p:blipFill>
        <p:spPr>
          <a:xfrm>
            <a:off x="4683199" y="1756175"/>
            <a:ext cx="4460801" cy="3429858"/>
          </a:xfrm>
        </p:spPr>
      </p:pic>
      <p:sp>
        <p:nvSpPr>
          <p:cNvPr id="12" name="Segnaposto numero diapositiva 11"/>
          <p:cNvSpPr>
            <a:spLocks noGrp="1"/>
          </p:cNvSpPr>
          <p:nvPr>
            <p:ph type="sldNum" sz="quarter" idx="12"/>
          </p:nvPr>
        </p:nvSpPr>
        <p:spPr/>
        <p:txBody>
          <a:bodyPr/>
          <a:lstStyle/>
          <a:p>
            <a:fld id="{4D397563-F4FC-4B2B-A469-CD8D6F3C26B6}"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922114"/>
          </a:xfrm>
        </p:spPr>
        <p:txBody>
          <a:bodyPr>
            <a:noAutofit/>
          </a:bodyPr>
          <a:lstStyle/>
          <a:p>
            <a:r>
              <a:rPr lang="es-ES" sz="3600" b="1" dirty="0" smtClean="0"/>
              <a:t>“No puedo enseñar nada a nadie, solo puedo hacerles pensar.” </a:t>
            </a:r>
            <a:r>
              <a:rPr lang="es-ES" sz="3600" b="1" dirty="0" err="1" smtClean="0"/>
              <a:t>Socrates</a:t>
            </a:r>
            <a:endParaRPr lang="es-ES" sz="3600" b="1"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20</a:t>
            </a:fld>
            <a:endParaRPr lang="it-IT"/>
          </a:p>
        </p:txBody>
      </p:sp>
      <p:pic>
        <p:nvPicPr>
          <p:cNvPr id="32770" name="Picture 2" descr="Risultati immagini per SOCRATES TOMA LA CICUTA"/>
          <p:cNvPicPr>
            <a:picLocks noChangeAspect="1" noChangeArrowheads="1"/>
          </p:cNvPicPr>
          <p:nvPr/>
        </p:nvPicPr>
        <p:blipFill>
          <a:blip r:embed="rId2" cstate="print"/>
          <a:srcRect/>
          <a:stretch>
            <a:fillRect/>
          </a:stretch>
        </p:blipFill>
        <p:spPr bwMode="auto">
          <a:xfrm>
            <a:off x="683568" y="1340768"/>
            <a:ext cx="7658589" cy="4920646"/>
          </a:xfrm>
          <a:prstGeom prst="rect">
            <a:avLst/>
          </a:prstGeom>
          <a:noFill/>
        </p:spPr>
      </p:pic>
      <p:sp>
        <p:nvSpPr>
          <p:cNvPr id="6" name="Titolo 1"/>
          <p:cNvSpPr txBox="1">
            <a:spLocks/>
          </p:cNvSpPr>
          <p:nvPr/>
        </p:nvSpPr>
        <p:spPr>
          <a:xfrm>
            <a:off x="539552" y="6309320"/>
            <a:ext cx="7848872" cy="548680"/>
          </a:xfrm>
          <a:prstGeom prst="rect">
            <a:avLst/>
          </a:prstGeom>
        </p:spPr>
        <p:txBody>
          <a:bodyPr vert="horz" lIns="91440" tIns="45720" rIns="91440" bIns="45720" rtlCol="0" anchor="ctr">
            <a:normAutofit fontScale="90000" lnSpcReduction="20000"/>
          </a:bodyPr>
          <a:lstStyle/>
          <a:p>
            <a:pPr algn="ctr">
              <a:spcBef>
                <a:spcPct val="0"/>
              </a:spcBef>
            </a:pPr>
            <a:r>
              <a:rPr lang="fr-FR" sz="2000" b="1" dirty="0" smtClean="0"/>
              <a:t>“La morte di Socrate” (1787) Jacques-Louis David.</a:t>
            </a:r>
            <a:r>
              <a:rPr lang="fr-FR" sz="2000" dirty="0" smtClean="0"/>
              <a:t> </a:t>
            </a:r>
            <a:r>
              <a:rPr lang="en-US" sz="2000" dirty="0" smtClean="0"/>
              <a:t>Metropolitan Museum of Art, New York</a:t>
            </a:r>
            <a:endParaRPr kumimoji="0" lang="it-IT"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olo 33"/>
          <p:cNvSpPr>
            <a:spLocks noGrp="1"/>
          </p:cNvSpPr>
          <p:nvPr>
            <p:ph type="title"/>
          </p:nvPr>
        </p:nvSpPr>
        <p:spPr>
          <a:xfrm>
            <a:off x="467544" y="0"/>
            <a:ext cx="4032448" cy="1435100"/>
          </a:xfrm>
        </p:spPr>
        <p:txBody>
          <a:bodyPr anchor="ctr"/>
          <a:lstStyle/>
          <a:p>
            <a:r>
              <a:rPr lang="it-IT" sz="3200" dirty="0" smtClean="0"/>
              <a:t>Albert </a:t>
            </a:r>
            <a:r>
              <a:rPr lang="it-IT" sz="3200" dirty="0" err="1" smtClean="0"/>
              <a:t>Camus</a:t>
            </a:r>
            <a:r>
              <a:rPr lang="it-IT" sz="2800" dirty="0" smtClean="0"/>
              <a:t> </a:t>
            </a:r>
            <a:r>
              <a:rPr lang="it-IT" dirty="0" smtClean="0"/>
              <a:t>(1913-1960)</a:t>
            </a:r>
            <a:endParaRPr lang="it-IT" dirty="0"/>
          </a:p>
        </p:txBody>
      </p:sp>
      <p:sp>
        <p:nvSpPr>
          <p:cNvPr id="36" name="Segnaposto testo 35"/>
          <p:cNvSpPr>
            <a:spLocks noGrp="1"/>
          </p:cNvSpPr>
          <p:nvPr>
            <p:ph type="body" sz="half" idx="2"/>
          </p:nvPr>
        </p:nvSpPr>
        <p:spPr>
          <a:xfrm>
            <a:off x="251520" y="1124744"/>
            <a:ext cx="4248472" cy="5184576"/>
          </a:xfrm>
        </p:spPr>
        <p:txBody>
          <a:bodyPr>
            <a:normAutofit/>
          </a:bodyPr>
          <a:lstStyle/>
          <a:p>
            <a:pPr indent="180000"/>
            <a:r>
              <a:rPr lang="es-ES" sz="2000" dirty="0" smtClean="0"/>
              <a:t>Premio Nobel de Literatura en 1957. Fue novelista, ensayista, dramaturgo, filósofo y periodista francés nacido en Argelia. </a:t>
            </a:r>
          </a:p>
          <a:p>
            <a:pPr indent="180000"/>
            <a:r>
              <a:rPr lang="es-ES" sz="2000" b="1" dirty="0" smtClean="0"/>
              <a:t> La naturaleza nos condeno a morir </a:t>
            </a:r>
            <a:r>
              <a:rPr lang="es-ES" sz="2000" dirty="0" smtClean="0"/>
              <a:t>.</a:t>
            </a:r>
          </a:p>
          <a:p>
            <a:pPr indent="180000"/>
            <a:r>
              <a:rPr lang="es-ES" sz="2000" dirty="0" smtClean="0"/>
              <a:t>¿Que impide a los seres humanos de suicidarse….? </a:t>
            </a:r>
          </a:p>
          <a:p>
            <a:pPr indent="180000"/>
            <a:endParaRPr lang="es-ES" sz="2000" dirty="0" smtClean="0"/>
          </a:p>
          <a:p>
            <a:pPr indent="180000"/>
            <a:endParaRPr lang="es-ES" sz="2000" dirty="0" smtClean="0"/>
          </a:p>
          <a:p>
            <a:pPr indent="180000"/>
            <a:r>
              <a:rPr lang="es-ES" sz="2000" b="1" dirty="0" smtClean="0"/>
              <a:t>“</a:t>
            </a:r>
            <a:r>
              <a:rPr lang="es-ES" sz="2000" dirty="0" smtClean="0"/>
              <a:t>Sólo hay un problema filosófico verdaderamente serio: el problema del suicidio. Juzgar si la vida vale o no la pena de ser vivida es responder a la pregunta fundamental de la filosofía</a:t>
            </a:r>
            <a:r>
              <a:rPr lang="es-ES" sz="2000" b="1" dirty="0" smtClean="0"/>
              <a:t>”</a:t>
            </a:r>
          </a:p>
          <a:p>
            <a:pPr indent="180000"/>
            <a:r>
              <a:rPr lang="it-IT" sz="2000" dirty="0" smtClean="0"/>
              <a:t>(</a:t>
            </a:r>
            <a:r>
              <a:rPr lang="it-IT" sz="2000" dirty="0" err="1" smtClean="0"/>
              <a:t>El</a:t>
            </a:r>
            <a:r>
              <a:rPr lang="it-IT" sz="2000" dirty="0" smtClean="0"/>
              <a:t> mito de </a:t>
            </a:r>
            <a:r>
              <a:rPr lang="it-IT" sz="2000" dirty="0" err="1" smtClean="0"/>
              <a:t>Sísifo</a:t>
            </a:r>
            <a:r>
              <a:rPr lang="it-IT" sz="2000" dirty="0" smtClean="0"/>
              <a:t>)</a:t>
            </a:r>
          </a:p>
          <a:p>
            <a:endParaRPr lang="it-IT" dirty="0"/>
          </a:p>
        </p:txBody>
      </p:sp>
      <p:sp>
        <p:nvSpPr>
          <p:cNvPr id="7" name="Segnaposto numero diapositiva 6"/>
          <p:cNvSpPr>
            <a:spLocks noGrp="1"/>
          </p:cNvSpPr>
          <p:nvPr>
            <p:ph type="sldNum" sz="quarter" idx="12"/>
          </p:nvPr>
        </p:nvSpPr>
        <p:spPr/>
        <p:txBody>
          <a:bodyPr/>
          <a:lstStyle/>
          <a:p>
            <a:fld id="{4D397563-F4FC-4B2B-A469-CD8D6F3C26B6}" type="slidenum">
              <a:rPr lang="it-IT" smtClean="0"/>
              <a:pPr/>
              <a:t>21</a:t>
            </a:fld>
            <a:endParaRPr lang="it-IT"/>
          </a:p>
        </p:txBody>
      </p:sp>
      <p:sp>
        <p:nvSpPr>
          <p:cNvPr id="34818" name="AutoShape 2" descr="Risultati immagini per camus"/>
          <p:cNvSpPr>
            <a:spLocks noChangeAspect="1" noChangeArrowheads="1"/>
          </p:cNvSpPr>
          <p:nvPr/>
        </p:nvSpPr>
        <p:spPr bwMode="auto">
          <a:xfrm>
            <a:off x="155575" y="-1973263"/>
            <a:ext cx="2952750" cy="41243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 name="Segnaposto contenuto 39" descr="Camus.jpg"/>
          <p:cNvPicPr>
            <a:picLocks noGrp="1" noChangeAspect="1"/>
          </p:cNvPicPr>
          <p:nvPr>
            <p:ph idx="1"/>
          </p:nvPr>
        </p:nvPicPr>
        <p:blipFill>
          <a:blip r:embed="rId2" cstate="print"/>
          <a:stretch>
            <a:fillRect/>
          </a:stretch>
        </p:blipFill>
        <p:spPr>
          <a:xfrm>
            <a:off x="4644008" y="548680"/>
            <a:ext cx="4032448" cy="562420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2962672" cy="1174452"/>
          </a:xfrm>
        </p:spPr>
        <p:txBody>
          <a:bodyPr anchor="ctr"/>
          <a:lstStyle/>
          <a:p>
            <a:r>
              <a:rPr lang="it-IT" sz="3200" dirty="0" smtClean="0"/>
              <a:t>Jacques </a:t>
            </a:r>
            <a:r>
              <a:rPr lang="it-IT" sz="3200" dirty="0" err="1" smtClean="0"/>
              <a:t>Derrida</a:t>
            </a:r>
            <a:r>
              <a:rPr lang="it-IT" sz="3200" dirty="0" smtClean="0"/>
              <a:t> </a:t>
            </a:r>
            <a:r>
              <a:rPr lang="it-IT" dirty="0" smtClean="0"/>
              <a:t>(1930-2004)</a:t>
            </a:r>
            <a:endParaRPr lang="it-IT" dirty="0"/>
          </a:p>
        </p:txBody>
      </p:sp>
      <p:pic>
        <p:nvPicPr>
          <p:cNvPr id="6" name="Segnaposto contenuto 5" descr="derrida_2.jpg"/>
          <p:cNvPicPr>
            <a:picLocks noGrp="1" noChangeAspect="1"/>
          </p:cNvPicPr>
          <p:nvPr>
            <p:ph idx="1"/>
          </p:nvPr>
        </p:nvPicPr>
        <p:blipFill>
          <a:blip r:embed="rId2" cstate="print"/>
          <a:stretch>
            <a:fillRect/>
          </a:stretch>
        </p:blipFill>
        <p:spPr>
          <a:xfrm>
            <a:off x="3900367" y="273050"/>
            <a:ext cx="4992113" cy="6026984"/>
          </a:xfrm>
        </p:spPr>
      </p:pic>
      <p:sp>
        <p:nvSpPr>
          <p:cNvPr id="4" name="Segnaposto testo 3"/>
          <p:cNvSpPr>
            <a:spLocks noGrp="1"/>
          </p:cNvSpPr>
          <p:nvPr>
            <p:ph type="body" sz="half" idx="2"/>
          </p:nvPr>
        </p:nvSpPr>
        <p:spPr>
          <a:xfrm>
            <a:off x="323528" y="1484784"/>
            <a:ext cx="3456384" cy="4824536"/>
          </a:xfrm>
        </p:spPr>
        <p:txBody>
          <a:bodyPr>
            <a:normAutofit/>
          </a:bodyPr>
          <a:lstStyle/>
          <a:p>
            <a:pPr indent="180000"/>
            <a:r>
              <a:rPr lang="es-ES" sz="2000" dirty="0" smtClean="0"/>
              <a:t>Fue un filósofo francés de origen argelino, conocido popularmente por desarrollar un análisis semiótico conocido como deconstrucción. Director de la Escuela de Altos Estudios en Ciencias Sociales.</a:t>
            </a:r>
          </a:p>
          <a:p>
            <a:endParaRPr lang="es-ES" sz="2000" dirty="0" smtClean="0"/>
          </a:p>
          <a:p>
            <a:endParaRPr lang="es-ES" sz="2000" dirty="0" smtClean="0"/>
          </a:p>
          <a:p>
            <a:endParaRPr lang="es-ES" sz="2000" dirty="0" smtClean="0"/>
          </a:p>
          <a:p>
            <a:r>
              <a:rPr lang="es-ES" sz="2800" b="1" dirty="0" smtClean="0"/>
              <a:t>“La guerra es la aplicación masiva de la pena de muerte”</a:t>
            </a:r>
            <a:endParaRPr lang="it-IT" sz="2800" b="1"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arrotondato 19"/>
          <p:cNvSpPr/>
          <p:nvPr/>
        </p:nvSpPr>
        <p:spPr>
          <a:xfrm>
            <a:off x="467544" y="4797152"/>
            <a:ext cx="7920880" cy="1872208"/>
          </a:xfrm>
          <a:prstGeom prst="round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Segnaposto numero diapositiva 5"/>
          <p:cNvSpPr>
            <a:spLocks noGrp="1"/>
          </p:cNvSpPr>
          <p:nvPr>
            <p:ph type="sldNum" sz="quarter" idx="12"/>
          </p:nvPr>
        </p:nvSpPr>
        <p:spPr/>
        <p:txBody>
          <a:bodyPr/>
          <a:lstStyle/>
          <a:p>
            <a:pPr>
              <a:defRPr/>
            </a:pPr>
            <a:fld id="{A733699B-509E-4FFB-BD56-499D4F0ADCF9}" type="slidenum">
              <a:rPr lang="it-IT">
                <a:solidFill>
                  <a:schemeClr val="tx1"/>
                </a:solidFill>
              </a:rPr>
              <a:pPr>
                <a:defRPr/>
              </a:pPr>
              <a:t>23</a:t>
            </a:fld>
            <a:endParaRPr lang="it-IT">
              <a:solidFill>
                <a:schemeClr val="tx1"/>
              </a:solidFill>
            </a:endParaRPr>
          </a:p>
        </p:txBody>
      </p:sp>
      <p:sp>
        <p:nvSpPr>
          <p:cNvPr id="22532" name="Oval 4"/>
          <p:cNvSpPr>
            <a:spLocks noChangeArrowheads="1"/>
          </p:cNvSpPr>
          <p:nvPr/>
        </p:nvSpPr>
        <p:spPr bwMode="auto">
          <a:xfrm>
            <a:off x="683568" y="1340768"/>
            <a:ext cx="1224087" cy="122351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endParaRPr lang="it-IT"/>
          </a:p>
        </p:txBody>
      </p:sp>
      <p:sp>
        <p:nvSpPr>
          <p:cNvPr id="22533" name="Oval 5"/>
          <p:cNvSpPr>
            <a:spLocks noChangeArrowheads="1"/>
          </p:cNvSpPr>
          <p:nvPr/>
        </p:nvSpPr>
        <p:spPr bwMode="auto">
          <a:xfrm>
            <a:off x="3275956" y="1340768"/>
            <a:ext cx="1224086" cy="122351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it-IT"/>
          </a:p>
        </p:txBody>
      </p:sp>
      <p:sp>
        <p:nvSpPr>
          <p:cNvPr id="3077" name="Oval 6"/>
          <p:cNvSpPr>
            <a:spLocks noChangeArrowheads="1"/>
          </p:cNvSpPr>
          <p:nvPr/>
        </p:nvSpPr>
        <p:spPr bwMode="auto">
          <a:xfrm>
            <a:off x="1433541" y="2620984"/>
            <a:ext cx="2272752" cy="1959425"/>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it-IT"/>
          </a:p>
        </p:txBody>
      </p:sp>
      <p:sp>
        <p:nvSpPr>
          <p:cNvPr id="3078" name="Text Box 8"/>
          <p:cNvSpPr txBox="1">
            <a:spLocks noChangeArrowheads="1"/>
          </p:cNvSpPr>
          <p:nvPr/>
        </p:nvSpPr>
        <p:spPr bwMode="auto">
          <a:xfrm>
            <a:off x="971129" y="1772270"/>
            <a:ext cx="681597" cy="369332"/>
          </a:xfrm>
          <a:prstGeom prst="rect">
            <a:avLst/>
          </a:prstGeom>
          <a:noFill/>
          <a:ln w="9525">
            <a:noFill/>
            <a:miter lim="800000"/>
            <a:headEnd/>
            <a:tailEnd/>
          </a:ln>
        </p:spPr>
        <p:txBody>
          <a:bodyPr wrap="none">
            <a:spAutoFit/>
          </a:bodyPr>
          <a:lstStyle/>
          <a:p>
            <a:r>
              <a:rPr lang="it-IT" b="1" dirty="0" smtClean="0">
                <a:latin typeface="Calibri" pitchFamily="34" charset="0"/>
              </a:rPr>
              <a:t>AMO</a:t>
            </a:r>
            <a:endParaRPr lang="it-IT" b="1" dirty="0">
              <a:latin typeface="Calibri" pitchFamily="34" charset="0"/>
            </a:endParaRPr>
          </a:p>
        </p:txBody>
      </p:sp>
      <p:sp>
        <p:nvSpPr>
          <p:cNvPr id="3079" name="Text Box 9"/>
          <p:cNvSpPr txBox="1">
            <a:spLocks noChangeArrowheads="1"/>
          </p:cNvSpPr>
          <p:nvPr/>
        </p:nvSpPr>
        <p:spPr bwMode="auto">
          <a:xfrm>
            <a:off x="3419401" y="1772270"/>
            <a:ext cx="1038105" cy="369332"/>
          </a:xfrm>
          <a:prstGeom prst="rect">
            <a:avLst/>
          </a:prstGeom>
          <a:noFill/>
          <a:ln w="9525">
            <a:noFill/>
            <a:miter lim="800000"/>
            <a:headEnd/>
            <a:tailEnd/>
          </a:ln>
        </p:spPr>
        <p:txBody>
          <a:bodyPr wrap="none">
            <a:spAutoFit/>
          </a:bodyPr>
          <a:lstStyle/>
          <a:p>
            <a:r>
              <a:rPr lang="it-IT" b="1" dirty="0" smtClean="0">
                <a:latin typeface="Calibri" pitchFamily="34" charset="0"/>
              </a:rPr>
              <a:t>ESCLAVO</a:t>
            </a:r>
            <a:endParaRPr lang="it-IT" b="1" dirty="0">
              <a:latin typeface="Calibri" pitchFamily="34" charset="0"/>
            </a:endParaRPr>
          </a:p>
        </p:txBody>
      </p:sp>
      <p:sp>
        <p:nvSpPr>
          <p:cNvPr id="3080" name="Line 10"/>
          <p:cNvSpPr>
            <a:spLocks noChangeShapeType="1"/>
          </p:cNvSpPr>
          <p:nvPr/>
        </p:nvSpPr>
        <p:spPr bwMode="auto">
          <a:xfrm>
            <a:off x="1690638" y="3645024"/>
            <a:ext cx="1873250" cy="0"/>
          </a:xfrm>
          <a:prstGeom prst="line">
            <a:avLst/>
          </a:prstGeom>
          <a:noFill/>
          <a:ln w="9525">
            <a:solidFill>
              <a:schemeClr val="tx1"/>
            </a:solidFill>
            <a:round/>
            <a:headEnd/>
            <a:tailEnd/>
          </a:ln>
        </p:spPr>
        <p:txBody>
          <a:bodyPr/>
          <a:lstStyle/>
          <a:p>
            <a:endParaRPr lang="it-IT"/>
          </a:p>
        </p:txBody>
      </p:sp>
      <p:sp>
        <p:nvSpPr>
          <p:cNvPr id="3081" name="Text Box 11"/>
          <p:cNvSpPr txBox="1">
            <a:spLocks noChangeArrowheads="1"/>
          </p:cNvSpPr>
          <p:nvPr/>
        </p:nvSpPr>
        <p:spPr bwMode="auto">
          <a:xfrm>
            <a:off x="1876706" y="3203138"/>
            <a:ext cx="1446230" cy="369332"/>
          </a:xfrm>
          <a:prstGeom prst="rect">
            <a:avLst/>
          </a:prstGeom>
          <a:noFill/>
          <a:ln w="9525">
            <a:noFill/>
            <a:miter lim="800000"/>
            <a:headEnd/>
            <a:tailEnd/>
          </a:ln>
        </p:spPr>
        <p:txBody>
          <a:bodyPr wrap="none">
            <a:spAutoFit/>
          </a:bodyPr>
          <a:lstStyle/>
          <a:p>
            <a:r>
              <a:rPr lang="it-IT" b="1" dirty="0" smtClean="0">
                <a:latin typeface="Calibri" pitchFamily="34" charset="0"/>
              </a:rPr>
              <a:t>AMO (NOUS</a:t>
            </a:r>
            <a:r>
              <a:rPr lang="it-IT" b="1" dirty="0">
                <a:latin typeface="Calibri" pitchFamily="34" charset="0"/>
              </a:rPr>
              <a:t>)</a:t>
            </a:r>
          </a:p>
        </p:txBody>
      </p:sp>
      <p:sp>
        <p:nvSpPr>
          <p:cNvPr id="3082" name="Text Box 12"/>
          <p:cNvSpPr txBox="1">
            <a:spLocks noChangeArrowheads="1"/>
          </p:cNvSpPr>
          <p:nvPr/>
        </p:nvSpPr>
        <p:spPr bwMode="auto">
          <a:xfrm>
            <a:off x="1691680" y="3644478"/>
            <a:ext cx="1841210" cy="369332"/>
          </a:xfrm>
          <a:prstGeom prst="rect">
            <a:avLst/>
          </a:prstGeom>
          <a:noFill/>
          <a:ln w="9525">
            <a:noFill/>
            <a:miter lim="800000"/>
            <a:headEnd/>
            <a:tailEnd/>
          </a:ln>
        </p:spPr>
        <p:txBody>
          <a:bodyPr wrap="none">
            <a:spAutoFit/>
          </a:bodyPr>
          <a:lstStyle/>
          <a:p>
            <a:r>
              <a:rPr lang="it-IT" b="1" dirty="0" smtClean="0">
                <a:latin typeface="Calibri" pitchFamily="34" charset="0"/>
              </a:rPr>
              <a:t>ESCLAVO (SOMA</a:t>
            </a:r>
            <a:r>
              <a:rPr lang="it-IT" b="1" dirty="0">
                <a:latin typeface="Calibri" pitchFamily="34" charset="0"/>
              </a:rPr>
              <a:t>)</a:t>
            </a:r>
          </a:p>
        </p:txBody>
      </p:sp>
      <p:sp>
        <p:nvSpPr>
          <p:cNvPr id="3083" name="Text Box 13"/>
          <p:cNvSpPr txBox="1">
            <a:spLocks noChangeArrowheads="1"/>
          </p:cNvSpPr>
          <p:nvPr/>
        </p:nvSpPr>
        <p:spPr bwMode="auto">
          <a:xfrm>
            <a:off x="1908672" y="1476687"/>
            <a:ext cx="1037272" cy="1015663"/>
          </a:xfrm>
          <a:prstGeom prst="rect">
            <a:avLst/>
          </a:prstGeom>
          <a:noFill/>
          <a:ln w="9525">
            <a:noFill/>
            <a:miter lim="800000"/>
            <a:headEnd/>
            <a:tailEnd/>
          </a:ln>
        </p:spPr>
        <p:txBody>
          <a:bodyPr wrap="none">
            <a:spAutoFit/>
          </a:bodyPr>
          <a:lstStyle/>
          <a:p>
            <a:r>
              <a:rPr lang="es-ES" sz="2000" dirty="0" smtClean="0"/>
              <a:t>Piensa</a:t>
            </a:r>
          </a:p>
          <a:p>
            <a:r>
              <a:rPr lang="es-ES" sz="2000" dirty="0" smtClean="0"/>
              <a:t>Filosofa</a:t>
            </a:r>
          </a:p>
          <a:p>
            <a:r>
              <a:rPr lang="es-ES" sz="2000" dirty="0" smtClean="0"/>
              <a:t>Guerrea</a:t>
            </a:r>
          </a:p>
        </p:txBody>
      </p:sp>
      <p:sp>
        <p:nvSpPr>
          <p:cNvPr id="3084" name="Text Box 14"/>
          <p:cNvSpPr txBox="1">
            <a:spLocks noChangeArrowheads="1"/>
          </p:cNvSpPr>
          <p:nvPr/>
        </p:nvSpPr>
        <p:spPr bwMode="auto">
          <a:xfrm>
            <a:off x="4570909" y="1753106"/>
            <a:ext cx="1008732" cy="615553"/>
          </a:xfrm>
          <a:prstGeom prst="rect">
            <a:avLst/>
          </a:prstGeom>
          <a:noFill/>
          <a:ln w="9525">
            <a:noFill/>
            <a:miter lim="800000"/>
            <a:headEnd/>
            <a:tailEnd/>
          </a:ln>
        </p:spPr>
        <p:txBody>
          <a:bodyPr wrap="square">
            <a:spAutoFit/>
          </a:bodyPr>
          <a:lstStyle/>
          <a:p>
            <a:r>
              <a:rPr lang="it-IT" sz="2000" dirty="0" err="1" smtClean="0"/>
              <a:t>Trabaja</a:t>
            </a:r>
            <a:endParaRPr lang="it-IT" sz="2000" dirty="0" smtClean="0"/>
          </a:p>
          <a:p>
            <a:endParaRPr lang="it-IT" sz="1400" dirty="0">
              <a:latin typeface="Calibri" pitchFamily="34" charset="0"/>
            </a:endParaRPr>
          </a:p>
        </p:txBody>
      </p:sp>
      <p:sp>
        <p:nvSpPr>
          <p:cNvPr id="22543" name="AutoShape 15"/>
          <p:cNvSpPr>
            <a:spLocks noChangeArrowheads="1"/>
          </p:cNvSpPr>
          <p:nvPr/>
        </p:nvSpPr>
        <p:spPr bwMode="auto">
          <a:xfrm>
            <a:off x="3851772" y="3139976"/>
            <a:ext cx="1081087" cy="431800"/>
          </a:xfrm>
          <a:prstGeom prst="rightArrow">
            <a:avLst>
              <a:gd name="adj1" fmla="val 50000"/>
              <a:gd name="adj2" fmla="val 62592"/>
            </a:avLst>
          </a:prstGeom>
          <a:solidFill>
            <a:schemeClr val="accent6">
              <a:lumMod val="75000"/>
            </a:schemeClr>
          </a:solidFill>
          <a:ln w="9525">
            <a:solidFill>
              <a:schemeClr val="tx1"/>
            </a:solidFill>
            <a:miter lim="800000"/>
            <a:headEnd/>
            <a:tailEnd/>
          </a:ln>
          <a:effectLst/>
        </p:spPr>
        <p:txBody>
          <a:bodyPr wrap="none" anchor="ctr"/>
          <a:lstStyle/>
          <a:p>
            <a:pPr>
              <a:defRPr/>
            </a:pPr>
            <a:endParaRPr lang="it-IT"/>
          </a:p>
        </p:txBody>
      </p:sp>
      <p:sp>
        <p:nvSpPr>
          <p:cNvPr id="3086" name="Text Box 16"/>
          <p:cNvSpPr txBox="1">
            <a:spLocks noChangeArrowheads="1"/>
          </p:cNvSpPr>
          <p:nvPr/>
        </p:nvSpPr>
        <p:spPr bwMode="auto">
          <a:xfrm>
            <a:off x="4931272" y="3211413"/>
            <a:ext cx="3795013" cy="400110"/>
          </a:xfrm>
          <a:prstGeom prst="rect">
            <a:avLst/>
          </a:prstGeom>
          <a:noFill/>
          <a:ln w="9525">
            <a:noFill/>
            <a:miter lim="800000"/>
            <a:headEnd/>
            <a:tailEnd/>
          </a:ln>
        </p:spPr>
        <p:txBody>
          <a:bodyPr wrap="none">
            <a:spAutoFit/>
          </a:bodyPr>
          <a:lstStyle/>
          <a:p>
            <a:r>
              <a:rPr lang="it-IT" sz="2000" dirty="0" smtClean="0"/>
              <a:t>“FORMAN UNA UNIDAD NATURAL”</a:t>
            </a:r>
          </a:p>
        </p:txBody>
      </p:sp>
      <p:sp>
        <p:nvSpPr>
          <p:cNvPr id="22545" name="AutoShape 17"/>
          <p:cNvSpPr>
            <a:spLocks noChangeArrowheads="1"/>
          </p:cNvSpPr>
          <p:nvPr/>
        </p:nvSpPr>
        <p:spPr bwMode="auto">
          <a:xfrm>
            <a:off x="3851772" y="3716238"/>
            <a:ext cx="1081087" cy="431800"/>
          </a:xfrm>
          <a:prstGeom prst="rightArrow">
            <a:avLst>
              <a:gd name="adj1" fmla="val 50000"/>
              <a:gd name="adj2" fmla="val 62592"/>
            </a:avLst>
          </a:prstGeom>
          <a:solidFill>
            <a:schemeClr val="accent6">
              <a:lumMod val="75000"/>
            </a:schemeClr>
          </a:solidFill>
          <a:ln w="9525">
            <a:solidFill>
              <a:schemeClr val="tx1"/>
            </a:solidFill>
            <a:miter lim="800000"/>
            <a:headEnd/>
            <a:tailEnd/>
          </a:ln>
          <a:effectLst/>
        </p:spPr>
        <p:txBody>
          <a:bodyPr wrap="none" anchor="ctr"/>
          <a:lstStyle/>
          <a:p>
            <a:pPr>
              <a:defRPr/>
            </a:pPr>
            <a:endParaRPr lang="it-IT"/>
          </a:p>
        </p:txBody>
      </p:sp>
      <p:sp>
        <p:nvSpPr>
          <p:cNvPr id="3088" name="Text Box 18"/>
          <p:cNvSpPr txBox="1">
            <a:spLocks noChangeArrowheads="1"/>
          </p:cNvSpPr>
          <p:nvPr/>
        </p:nvSpPr>
        <p:spPr bwMode="auto">
          <a:xfrm>
            <a:off x="4931272" y="3787676"/>
            <a:ext cx="3850157" cy="400110"/>
          </a:xfrm>
          <a:prstGeom prst="rect">
            <a:avLst/>
          </a:prstGeom>
          <a:noFill/>
          <a:ln w="9525">
            <a:noFill/>
            <a:miter lim="800000"/>
            <a:headEnd/>
            <a:tailEnd/>
          </a:ln>
        </p:spPr>
        <p:txBody>
          <a:bodyPr wrap="none">
            <a:spAutoFit/>
          </a:bodyPr>
          <a:lstStyle/>
          <a:p>
            <a:r>
              <a:rPr lang="it-IT" sz="2000" dirty="0" smtClean="0"/>
              <a:t>ENFERMEDAD “PSICO - SOMATICA”</a:t>
            </a:r>
          </a:p>
        </p:txBody>
      </p:sp>
      <p:sp>
        <p:nvSpPr>
          <p:cNvPr id="3089" name="CasellaDiTesto 5"/>
          <p:cNvSpPr txBox="1">
            <a:spLocks noChangeArrowheads="1"/>
          </p:cNvSpPr>
          <p:nvPr/>
        </p:nvSpPr>
        <p:spPr bwMode="auto">
          <a:xfrm>
            <a:off x="2555776" y="332656"/>
            <a:ext cx="4392488" cy="523220"/>
          </a:xfrm>
          <a:prstGeom prst="rect">
            <a:avLst/>
          </a:prstGeom>
          <a:noFill/>
          <a:ln w="9525">
            <a:noFill/>
            <a:miter lim="800000"/>
            <a:headEnd/>
            <a:tailEnd/>
          </a:ln>
        </p:spPr>
        <p:txBody>
          <a:bodyPr wrap="square">
            <a:spAutoFit/>
          </a:bodyPr>
          <a:lstStyle/>
          <a:p>
            <a:r>
              <a:rPr lang="it-IT" sz="2800" b="1" dirty="0" smtClean="0">
                <a:latin typeface="+mj-lt"/>
                <a:ea typeface="+mj-ea"/>
                <a:cs typeface="+mj-cs"/>
              </a:rPr>
              <a:t>DESDE LA ERA NEOLITICA</a:t>
            </a:r>
            <a:endParaRPr lang="it-IT" sz="2800" b="1" dirty="0" smtClean="0">
              <a:latin typeface="+mj-lt"/>
              <a:ea typeface="+mj-ea"/>
              <a:cs typeface="+mj-cs"/>
              <a:sym typeface="Wingdings" pitchFamily="2" charset="2"/>
            </a:endParaRPr>
          </a:p>
        </p:txBody>
      </p:sp>
      <p:sp>
        <p:nvSpPr>
          <p:cNvPr id="18" name="CasellaDiTesto 17"/>
          <p:cNvSpPr txBox="1"/>
          <p:nvPr/>
        </p:nvSpPr>
        <p:spPr>
          <a:xfrm>
            <a:off x="467544" y="4941168"/>
            <a:ext cx="7848872" cy="1569660"/>
          </a:xfrm>
          <a:prstGeom prst="rect">
            <a:avLst/>
          </a:prstGeom>
          <a:noFill/>
        </p:spPr>
        <p:txBody>
          <a:bodyPr wrap="square" rtlCol="0">
            <a:spAutoFit/>
          </a:bodyPr>
          <a:lstStyle/>
          <a:p>
            <a:r>
              <a:rPr lang="es-ES" sz="2400" dirty="0" smtClean="0"/>
              <a:t>La guerra es la continuidad de la relación dialéctica amo/esclavo. Relación fundada en la dependencia; no reconocida y no aceptada. Se depende del Otro para vivir, por ello el Otro es amado y temido, amado y odiado.</a:t>
            </a:r>
            <a:endParaRPr lang="es-E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rgbClr val="5E9EFF">
                <a:alpha val="60000"/>
              </a:srgbClr>
            </a:gs>
            <a:gs pos="39999">
              <a:srgbClr val="85C2FF"/>
            </a:gs>
            <a:gs pos="70000">
              <a:srgbClr val="C4D6EB"/>
            </a:gs>
            <a:gs pos="100000">
              <a:srgbClr val="FFEBFA"/>
            </a:gs>
          </a:gsLst>
          <a:lin ang="138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3008313" cy="1859806"/>
          </a:xfrm>
        </p:spPr>
        <p:txBody>
          <a:bodyPr anchor="t">
            <a:normAutofit/>
          </a:bodyPr>
          <a:lstStyle/>
          <a:p>
            <a:r>
              <a:rPr lang="it-IT" sz="3200" dirty="0" smtClean="0"/>
              <a:t>Otto </a:t>
            </a:r>
            <a:r>
              <a:rPr lang="it-IT" sz="3200" dirty="0" err="1" smtClean="0"/>
              <a:t>Fenichel</a:t>
            </a:r>
            <a:r>
              <a:rPr lang="it-IT" sz="3200" dirty="0" smtClean="0"/>
              <a:t> </a:t>
            </a:r>
            <a:r>
              <a:rPr lang="it-IT" dirty="0" smtClean="0"/>
              <a:t>(</a:t>
            </a:r>
            <a:r>
              <a:rPr lang="es-ES" dirty="0" smtClean="0"/>
              <a:t>1897 - 1946) psicoanalista austríaco de la "segunda generación". </a:t>
            </a:r>
            <a:endParaRPr lang="it-IT"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24</a:t>
            </a:fld>
            <a:endParaRPr lang="it-IT"/>
          </a:p>
        </p:txBody>
      </p:sp>
      <p:pic>
        <p:nvPicPr>
          <p:cNvPr id="1026" name="Picture 2" descr="Risultati immagini per Otto Fenichel"/>
          <p:cNvPicPr>
            <a:picLocks noChangeAspect="1" noChangeArrowheads="1"/>
          </p:cNvPicPr>
          <p:nvPr/>
        </p:nvPicPr>
        <p:blipFill>
          <a:blip r:embed="rId2" cstate="print"/>
          <a:srcRect/>
          <a:stretch>
            <a:fillRect/>
          </a:stretch>
        </p:blipFill>
        <p:spPr bwMode="auto">
          <a:xfrm>
            <a:off x="0" y="1736825"/>
            <a:ext cx="3559984" cy="5121175"/>
          </a:xfrm>
          <a:prstGeom prst="rect">
            <a:avLst/>
          </a:prstGeom>
          <a:noFill/>
        </p:spPr>
      </p:pic>
      <p:sp>
        <p:nvSpPr>
          <p:cNvPr id="3" name="Segnaposto contenuto 2"/>
          <p:cNvSpPr>
            <a:spLocks noGrp="1"/>
          </p:cNvSpPr>
          <p:nvPr>
            <p:ph idx="1"/>
          </p:nvPr>
        </p:nvSpPr>
        <p:spPr>
          <a:xfrm>
            <a:off x="3635896" y="260648"/>
            <a:ext cx="5338936" cy="6264696"/>
          </a:xfrm>
        </p:spPr>
        <p:txBody>
          <a:bodyPr>
            <a:normAutofit lnSpcReduction="10000"/>
          </a:bodyPr>
          <a:lstStyle/>
          <a:p>
            <a:r>
              <a:rPr lang="es-ES" dirty="0" smtClean="0"/>
              <a:t>La agresividad y el odio no son fruto de la pulsión de muerte. Más bien lo contrario, se mata para vivir (nutrición, autodefensa, etc.) o se vive para matar (voracidad, omnipotencia destructiva, sed de riqueza, etc.)</a:t>
            </a:r>
          </a:p>
          <a:p>
            <a:r>
              <a:rPr lang="es-ES" dirty="0" smtClean="0"/>
              <a:t>La frustración genera agresividad y el odio neutraliza la tendencia a la unión.</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752"/>
            <a:ext cx="8229600" cy="1143000"/>
          </a:xfrm>
        </p:spPr>
        <p:txBody>
          <a:bodyPr>
            <a:normAutofit/>
          </a:bodyPr>
          <a:lstStyle/>
          <a:p>
            <a:r>
              <a:rPr lang="es-ES" sz="3600" b="1" dirty="0" smtClean="0">
                <a:solidFill>
                  <a:srgbClr val="FF0000"/>
                </a:solidFill>
              </a:rPr>
              <a:t>Matriarcado</a:t>
            </a:r>
            <a:r>
              <a:rPr lang="es-ES" sz="3600" b="1" dirty="0" smtClean="0"/>
              <a:t> y Patriarcado</a:t>
            </a:r>
            <a:endParaRPr lang="es-ES" sz="3600" b="1" dirty="0"/>
          </a:p>
        </p:txBody>
      </p:sp>
      <p:sp>
        <p:nvSpPr>
          <p:cNvPr id="3" name="Segnaposto testo 2"/>
          <p:cNvSpPr>
            <a:spLocks noGrp="1"/>
          </p:cNvSpPr>
          <p:nvPr>
            <p:ph type="body" idx="1"/>
          </p:nvPr>
        </p:nvSpPr>
        <p:spPr>
          <a:xfrm>
            <a:off x="457200" y="1052736"/>
            <a:ext cx="8219256" cy="1194147"/>
          </a:xfrm>
        </p:spPr>
        <p:txBody>
          <a:bodyPr>
            <a:normAutofit fontScale="92500"/>
          </a:bodyPr>
          <a:lstStyle/>
          <a:p>
            <a:r>
              <a:rPr lang="es-ES" dirty="0" smtClean="0"/>
              <a:t>Son dos formas o estadios de organización </a:t>
            </a:r>
            <a:r>
              <a:rPr lang="es-ES" dirty="0" err="1" smtClean="0"/>
              <a:t>psico</a:t>
            </a:r>
            <a:r>
              <a:rPr lang="es-ES" dirty="0" smtClean="0"/>
              <a:t>-socio-</a:t>
            </a:r>
            <a:r>
              <a:rPr lang="es-ES" dirty="0" err="1" smtClean="0"/>
              <a:t>economica</a:t>
            </a:r>
            <a:r>
              <a:rPr lang="es-ES" dirty="0" smtClean="0"/>
              <a:t>.</a:t>
            </a:r>
          </a:p>
          <a:p>
            <a:r>
              <a:rPr lang="es-ES" dirty="0" smtClean="0"/>
              <a:t>El estadio del derecho materno precede al estadio del derecho paterno.</a:t>
            </a:r>
          </a:p>
        </p:txBody>
      </p:sp>
      <p:sp>
        <p:nvSpPr>
          <p:cNvPr id="4" name="Segnaposto contenuto 3"/>
          <p:cNvSpPr>
            <a:spLocks noGrp="1"/>
          </p:cNvSpPr>
          <p:nvPr>
            <p:ph sz="half" idx="2"/>
          </p:nvPr>
        </p:nvSpPr>
        <p:spPr>
          <a:xfrm>
            <a:off x="457200" y="2574056"/>
            <a:ext cx="4040188" cy="3951288"/>
          </a:xfrm>
        </p:spPr>
        <p:txBody>
          <a:bodyPr>
            <a:normAutofit fontScale="92500" lnSpcReduction="10000"/>
          </a:bodyPr>
          <a:lstStyle/>
          <a:p>
            <a:pPr>
              <a:buNone/>
            </a:pPr>
            <a:r>
              <a:rPr lang="es-ES" dirty="0" smtClean="0"/>
              <a:t>J. J. </a:t>
            </a:r>
            <a:r>
              <a:rPr lang="es-ES" dirty="0" err="1" smtClean="0"/>
              <a:t>Bachofen</a:t>
            </a:r>
            <a:r>
              <a:rPr lang="es-ES" dirty="0" smtClean="0"/>
              <a:t>:</a:t>
            </a:r>
          </a:p>
          <a:p>
            <a:r>
              <a:rPr lang="es-ES" dirty="0" smtClean="0"/>
              <a:t>Los estados matriarcales eran famosos por ser inmunes a las luchas intestinas y por su aversión a cada forma de perturbación de la paz. </a:t>
            </a:r>
          </a:p>
          <a:p>
            <a:r>
              <a:rPr lang="es-ES" dirty="0" smtClean="0"/>
              <a:t>Guerra es solo defensiva.</a:t>
            </a:r>
          </a:p>
          <a:p>
            <a:r>
              <a:rPr lang="es-ES" dirty="0" smtClean="0"/>
              <a:t>Culto de la fertilidad.</a:t>
            </a:r>
          </a:p>
          <a:p>
            <a:r>
              <a:rPr lang="es-ES" dirty="0" smtClean="0"/>
              <a:t>Xenofilia. </a:t>
            </a:r>
          </a:p>
          <a:p>
            <a:r>
              <a:rPr lang="es-ES" dirty="0" smtClean="0"/>
              <a:t>Todos los hijos/hijas son iguales. Igualdad ante la ley. </a:t>
            </a:r>
          </a:p>
          <a:p>
            <a:pPr>
              <a:buNone/>
            </a:pPr>
            <a:endParaRPr lang="it-IT" dirty="0"/>
          </a:p>
        </p:txBody>
      </p:sp>
      <p:sp>
        <p:nvSpPr>
          <p:cNvPr id="6" name="Segnaposto contenuto 5"/>
          <p:cNvSpPr>
            <a:spLocks noGrp="1"/>
          </p:cNvSpPr>
          <p:nvPr>
            <p:ph sz="quarter" idx="4"/>
          </p:nvPr>
        </p:nvSpPr>
        <p:spPr>
          <a:xfrm>
            <a:off x="4645025" y="2574056"/>
            <a:ext cx="4041775" cy="3951288"/>
          </a:xfrm>
        </p:spPr>
        <p:txBody>
          <a:bodyPr>
            <a:normAutofit fontScale="92500" lnSpcReduction="20000"/>
          </a:bodyPr>
          <a:lstStyle/>
          <a:p>
            <a:r>
              <a:rPr lang="es-ES" dirty="0" smtClean="0"/>
              <a:t>El patriarca es la figura con mas autoridad y la institución fundada en la autoridad del mas anciano de los descendientes masculinos.</a:t>
            </a:r>
          </a:p>
          <a:p>
            <a:r>
              <a:rPr lang="es-ES" dirty="0" smtClean="0"/>
              <a:t>Culto de la guerra: ramo productivo permanente y  ley del más fuerte.</a:t>
            </a:r>
          </a:p>
          <a:p>
            <a:r>
              <a:rPr lang="es-ES" dirty="0" smtClean="0"/>
              <a:t>Xenofobia.</a:t>
            </a:r>
          </a:p>
          <a:p>
            <a:r>
              <a:rPr lang="es-ES" dirty="0" smtClean="0"/>
              <a:t>Primogenitura. </a:t>
            </a:r>
          </a:p>
          <a:p>
            <a:r>
              <a:rPr lang="es-ES" dirty="0" smtClean="0"/>
              <a:t>Esclavitud y prostitución son legales.</a:t>
            </a:r>
            <a:endParaRPr lang="es-ES" dirty="0"/>
          </a:p>
        </p:txBody>
      </p:sp>
      <p:sp>
        <p:nvSpPr>
          <p:cNvPr id="7" name="Segnaposto numero diapositiva 6"/>
          <p:cNvSpPr>
            <a:spLocks noGrp="1"/>
          </p:cNvSpPr>
          <p:nvPr>
            <p:ph type="sldNum" sz="quarter" idx="12"/>
          </p:nvPr>
        </p:nvSpPr>
        <p:spPr/>
        <p:txBody>
          <a:bodyPr/>
          <a:lstStyle/>
          <a:p>
            <a:fld id="{4D397563-F4FC-4B2B-A469-CD8D6F3C26B6}" type="slidenum">
              <a:rPr lang="it-IT" smtClean="0"/>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es-ES" sz="3600" b="1" dirty="0" smtClean="0"/>
              <a:t>1. ¿Porqué la guerra? Aristóteles.</a:t>
            </a:r>
            <a:endParaRPr lang="es-ES" sz="3600" b="1" dirty="0"/>
          </a:p>
        </p:txBody>
      </p:sp>
      <p:sp>
        <p:nvSpPr>
          <p:cNvPr id="4" name="Segnaposto contenuto 3"/>
          <p:cNvSpPr>
            <a:spLocks noGrp="1"/>
          </p:cNvSpPr>
          <p:nvPr>
            <p:ph sz="half" idx="2"/>
          </p:nvPr>
        </p:nvSpPr>
        <p:spPr>
          <a:xfrm>
            <a:off x="4644008" y="908720"/>
            <a:ext cx="4176464" cy="5688632"/>
          </a:xfrm>
        </p:spPr>
        <p:txBody>
          <a:bodyPr>
            <a:noAutofit/>
          </a:bodyPr>
          <a:lstStyle/>
          <a:p>
            <a:pPr marL="0" indent="180000">
              <a:spcBef>
                <a:spcPts val="0"/>
              </a:spcBef>
              <a:buNone/>
            </a:pPr>
            <a:r>
              <a:rPr lang="es-ES" sz="2400" dirty="0" smtClean="0"/>
              <a:t>La Política: la “esclavitud se funda en un derecho natural (…) así como el alma domina al cuerpo, un amo a su esclavo, lo mismo ocurre en la relación de los sexos: el macho es superior a la hembra, el primero ejerce el mando, la segunda obedece. Las únicas sociedades sin esclavos son las de la utopía. En estas, se cosecha sin sembrar, la harina se hace sola, la jarra vierte su contenido por si misma.”</a:t>
            </a:r>
          </a:p>
          <a:p>
            <a:pPr>
              <a:buNone/>
            </a:pPr>
            <a:r>
              <a:rPr lang="es-ES" sz="2400" dirty="0" smtClean="0"/>
              <a:t>384 a.C. -322 a.C.</a:t>
            </a:r>
            <a:endParaRPr lang="es-ES" sz="2400"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26</a:t>
            </a:fld>
            <a:endParaRPr lang="it-IT"/>
          </a:p>
        </p:txBody>
      </p:sp>
      <p:pic>
        <p:nvPicPr>
          <p:cNvPr id="39938" name="Picture 2" descr="https://p.calameoassets.com/141003110523-1c1b64d8957b9cf4c7d3102075c85034/p1.jpg"/>
          <p:cNvPicPr>
            <a:picLocks noChangeAspect="1" noChangeArrowheads="1"/>
          </p:cNvPicPr>
          <p:nvPr/>
        </p:nvPicPr>
        <p:blipFill>
          <a:blip r:embed="rId3" cstate="print"/>
          <a:srcRect/>
          <a:stretch>
            <a:fillRect/>
          </a:stretch>
        </p:blipFill>
        <p:spPr bwMode="auto">
          <a:xfrm>
            <a:off x="251520" y="908720"/>
            <a:ext cx="4102425" cy="572206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es-ES" sz="3600" b="1" dirty="0" smtClean="0"/>
              <a:t>2. ¿Porqué la guerra?</a:t>
            </a:r>
            <a:endParaRPr lang="es-ES" sz="3600" b="1" dirty="0"/>
          </a:p>
        </p:txBody>
      </p:sp>
      <p:sp>
        <p:nvSpPr>
          <p:cNvPr id="4" name="Segnaposto contenuto 3"/>
          <p:cNvSpPr>
            <a:spLocks noGrp="1"/>
          </p:cNvSpPr>
          <p:nvPr>
            <p:ph sz="half" idx="2"/>
          </p:nvPr>
        </p:nvSpPr>
        <p:spPr>
          <a:xfrm>
            <a:off x="323528" y="980728"/>
            <a:ext cx="8496944" cy="2736304"/>
          </a:xfrm>
        </p:spPr>
        <p:txBody>
          <a:bodyPr>
            <a:normAutofit fontScale="77500" lnSpcReduction="20000"/>
          </a:bodyPr>
          <a:lstStyle/>
          <a:p>
            <a:r>
              <a:rPr lang="es-ES" b="1" dirty="0" smtClean="0"/>
              <a:t>Freud y Einstein</a:t>
            </a:r>
            <a:r>
              <a:rPr lang="es-ES" dirty="0" smtClean="0"/>
              <a:t> se hicieron la misma pregunta entre los años 1932-1936. Einstein, pacifista convencido, le pregunta a Freud: “¿Que se puede hacer para evitar a los hombres el amargo destino de la guerra?”, “¿Existe la posibilidad de dirigir el desarrollo psíquico del ser humano de manera que pueda estar mejor pertrechado contra la psicosis del odio y destrucción?”</a:t>
            </a:r>
          </a:p>
          <a:p>
            <a:r>
              <a:rPr lang="es-ES" sz="3300" b="1" dirty="0" smtClean="0">
                <a:solidFill>
                  <a:srgbClr val="C00000"/>
                </a:solidFill>
              </a:rPr>
              <a:t>Pero ninguno de los dos se pregunto:¿ por qué el patriarcado se impuso sobre el precedente modelo matriarcal?</a:t>
            </a:r>
            <a:endParaRPr lang="es-ES" sz="3300" b="1" dirty="0">
              <a:solidFill>
                <a:srgbClr val="C00000"/>
              </a:solidFill>
            </a:endParaRPr>
          </a:p>
        </p:txBody>
      </p:sp>
      <p:sp>
        <p:nvSpPr>
          <p:cNvPr id="5" name="Segnaposto numero diapositiva 4"/>
          <p:cNvSpPr>
            <a:spLocks noGrp="1"/>
          </p:cNvSpPr>
          <p:nvPr>
            <p:ph type="sldNum" sz="quarter" idx="12"/>
          </p:nvPr>
        </p:nvSpPr>
        <p:spPr/>
        <p:txBody>
          <a:bodyPr/>
          <a:lstStyle/>
          <a:p>
            <a:fld id="{4D397563-F4FC-4B2B-A469-CD8D6F3C26B6}" type="slidenum">
              <a:rPr lang="it-IT" smtClean="0"/>
              <a:pPr/>
              <a:t>27</a:t>
            </a:fld>
            <a:endParaRPr lang="it-IT" dirty="0"/>
          </a:p>
        </p:txBody>
      </p:sp>
      <p:pic>
        <p:nvPicPr>
          <p:cNvPr id="45058" name="Picture 2" descr="https://cms.qz.com/wp-content/uploads/2017/07/pen-pals-title-gold-3-white.png?w=410&amp;h=232&amp;strip=all&amp;quality=75"/>
          <p:cNvPicPr>
            <a:picLocks noChangeAspect="1" noChangeArrowheads="1"/>
          </p:cNvPicPr>
          <p:nvPr/>
        </p:nvPicPr>
        <p:blipFill>
          <a:blip r:embed="rId3" cstate="print"/>
          <a:srcRect/>
          <a:stretch>
            <a:fillRect/>
          </a:stretch>
        </p:blipFill>
        <p:spPr bwMode="auto">
          <a:xfrm>
            <a:off x="2123728" y="3717032"/>
            <a:ext cx="5256584" cy="29616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es-ES" sz="3600" b="1" dirty="0" smtClean="0"/>
              <a:t>3. ¿Porqué la guerra?</a:t>
            </a:r>
            <a:endParaRPr lang="es-ES" sz="3600" b="1" dirty="0"/>
          </a:p>
        </p:txBody>
      </p:sp>
      <p:sp>
        <p:nvSpPr>
          <p:cNvPr id="4" name="Segnaposto contenuto 3"/>
          <p:cNvSpPr>
            <a:spLocks noGrp="1"/>
          </p:cNvSpPr>
          <p:nvPr>
            <p:ph sz="half" idx="2"/>
          </p:nvPr>
        </p:nvSpPr>
        <p:spPr>
          <a:xfrm>
            <a:off x="755576" y="908720"/>
            <a:ext cx="7715200" cy="5400600"/>
          </a:xfrm>
        </p:spPr>
        <p:txBody>
          <a:bodyPr>
            <a:normAutofit fontScale="92500" lnSpcReduction="20000"/>
          </a:bodyPr>
          <a:lstStyle/>
          <a:p>
            <a:r>
              <a:rPr lang="es-ES" dirty="0" smtClean="0"/>
              <a:t>Freud le responde a Einstein: “Encuentro poco probable o inútil el propósito de eliminar las tendencias agresivas de los hombres. Dicen que hay pueblos lejanos y felices de la tierra donde la naturaleza es generosa en satisfacer las necesidades humanas. Me es difícil creerlo que existen tribus pacificas entres las cuales se ignoran la opresión y la agresividad.</a:t>
            </a:r>
          </a:p>
          <a:p>
            <a:r>
              <a:rPr lang="es-ES" dirty="0" smtClean="0"/>
              <a:t>Llama la atención que Freud quien viajo a Grecia (año 1904) no haya tenido noticias de los descubrimientos de Sir Evans, antropólogo y arqueólogo británico. Este desentierra el palacio de </a:t>
            </a:r>
            <a:r>
              <a:rPr lang="es-ES" dirty="0" err="1" smtClean="0"/>
              <a:t>Cnossos</a:t>
            </a:r>
            <a:r>
              <a:rPr lang="es-ES" dirty="0" smtClean="0"/>
              <a:t> en Creta; descubre la civilización minoica matriarcal presente desde los años 3000 a 1200 a.C.</a:t>
            </a:r>
          </a:p>
          <a:p>
            <a:r>
              <a:rPr lang="es-ES" b="1" dirty="0" smtClean="0">
                <a:solidFill>
                  <a:srgbClr val="C00000"/>
                </a:solidFill>
              </a:rPr>
              <a:t>Una sociedad pacifica, artística y sofisticada, donde no existía prostitución ni esclavitud.</a:t>
            </a:r>
            <a:endParaRPr lang="es-ES" b="1" dirty="0">
              <a:solidFill>
                <a:srgbClr val="C00000"/>
              </a:solidFill>
            </a:endParaRPr>
          </a:p>
        </p:txBody>
      </p:sp>
      <p:sp>
        <p:nvSpPr>
          <p:cNvPr id="5" name="Segnaposto numero diapositiva 4"/>
          <p:cNvSpPr>
            <a:spLocks noGrp="1"/>
          </p:cNvSpPr>
          <p:nvPr>
            <p:ph type="sldNum" sz="quarter" idx="12"/>
          </p:nvPr>
        </p:nvSpPr>
        <p:spPr/>
        <p:txBody>
          <a:bodyPr/>
          <a:lstStyle/>
          <a:p>
            <a:fld id="{4D397563-F4FC-4B2B-A469-CD8D6F3C26B6}"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29</a:t>
            </a:fld>
            <a:endParaRPr lang="it-IT"/>
          </a:p>
        </p:txBody>
      </p:sp>
      <p:pic>
        <p:nvPicPr>
          <p:cNvPr id="63490" name="Picture 2" descr="Immagine correlata"/>
          <p:cNvPicPr>
            <a:picLocks noChangeAspect="1" noChangeArrowheads="1"/>
          </p:cNvPicPr>
          <p:nvPr/>
        </p:nvPicPr>
        <p:blipFill>
          <a:blip r:embed="rId2" cstate="print"/>
          <a:srcRect/>
          <a:stretch>
            <a:fillRect/>
          </a:stretch>
        </p:blipFill>
        <p:spPr bwMode="auto">
          <a:xfrm>
            <a:off x="899592" y="332656"/>
            <a:ext cx="7272809" cy="5317233"/>
          </a:xfrm>
          <a:prstGeom prst="rect">
            <a:avLst/>
          </a:prstGeom>
          <a:noFill/>
        </p:spPr>
      </p:pic>
      <p:sp>
        <p:nvSpPr>
          <p:cNvPr id="4" name="Rectangle 4">
            <a:hlinkClick r:id="rId3" tooltip="Pagina 49"/>
          </p:cNvPr>
          <p:cNvSpPr>
            <a:spLocks noChangeArrowheads="1"/>
          </p:cNvSpPr>
          <p:nvPr/>
        </p:nvSpPr>
        <p:spPr bwMode="auto">
          <a:xfrm>
            <a:off x="0" y="587727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2000" dirty="0" smtClean="0">
                <a:latin typeface="Arial" charset="0"/>
                <a:cs typeface="Arial" charset="0"/>
              </a:rPr>
              <a:t>Palacio de Cnosos: sede del poder político, económico, religioso y civil. Construido en 2000 a.C. Superficie 17000 m2. Habitaciones 1500.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79512" y="404664"/>
            <a:ext cx="4320480" cy="1512168"/>
          </a:xfrm>
        </p:spPr>
        <p:txBody>
          <a:bodyPr anchor="t">
            <a:normAutofit fontScale="85000" lnSpcReduction="20000"/>
          </a:bodyPr>
          <a:lstStyle/>
          <a:p>
            <a:pPr algn="ctr"/>
            <a:r>
              <a:rPr lang="es-ES" b="0" dirty="0" smtClean="0"/>
              <a:t>“Hay dos maneras de competir: una es con la razón, la otra es con la fuerza. La razón es propia del ser humano, la fuerza es de las bestias”.</a:t>
            </a:r>
          </a:p>
          <a:p>
            <a:pPr algn="ctr"/>
            <a:r>
              <a:rPr lang="es-ES" b="0" dirty="0" smtClean="0"/>
              <a:t>Marco </a:t>
            </a:r>
            <a:r>
              <a:rPr lang="es-ES" b="0" dirty="0" err="1" smtClean="0"/>
              <a:t>Tullio</a:t>
            </a:r>
            <a:r>
              <a:rPr lang="es-ES" b="0" dirty="0" smtClean="0"/>
              <a:t> Cicerone (106 a.C.-43 a.C.)</a:t>
            </a:r>
            <a:endParaRPr lang="es-ES" b="0" dirty="0"/>
          </a:p>
        </p:txBody>
      </p:sp>
      <p:pic>
        <p:nvPicPr>
          <p:cNvPr id="9" name="Segnaposto contenuto 8" descr="Cicero_-_Musei_Capitolini.JPG"/>
          <p:cNvPicPr>
            <a:picLocks noGrp="1" noChangeAspect="1"/>
          </p:cNvPicPr>
          <p:nvPr>
            <p:ph sz="half" idx="2"/>
          </p:nvPr>
        </p:nvPicPr>
        <p:blipFill>
          <a:blip r:embed="rId2" cstate="print"/>
          <a:stretch>
            <a:fillRect/>
          </a:stretch>
        </p:blipFill>
        <p:spPr>
          <a:xfrm>
            <a:off x="1115616" y="2183711"/>
            <a:ext cx="2880320" cy="3837578"/>
          </a:xfrm>
        </p:spPr>
      </p:pic>
      <p:sp>
        <p:nvSpPr>
          <p:cNvPr id="5" name="Segnaposto testo 4"/>
          <p:cNvSpPr>
            <a:spLocks noGrp="1"/>
          </p:cNvSpPr>
          <p:nvPr>
            <p:ph type="body" sz="quarter" idx="3"/>
          </p:nvPr>
        </p:nvSpPr>
        <p:spPr>
          <a:xfrm>
            <a:off x="4572000" y="404664"/>
            <a:ext cx="4320480" cy="1512168"/>
          </a:xfrm>
        </p:spPr>
        <p:txBody>
          <a:bodyPr anchor="t">
            <a:normAutofit/>
          </a:bodyPr>
          <a:lstStyle/>
          <a:p>
            <a:pPr algn="ctr"/>
            <a:r>
              <a:rPr lang="es-ES" sz="2000" b="0" dirty="0" smtClean="0"/>
              <a:t>“La fuerza es el derecho de las bestias”.</a:t>
            </a:r>
          </a:p>
          <a:p>
            <a:pPr algn="ctr"/>
            <a:r>
              <a:rPr lang="es-ES" sz="2000" b="0" dirty="0" smtClean="0"/>
              <a:t>Juan Domingo </a:t>
            </a:r>
            <a:r>
              <a:rPr lang="es-ES" sz="2000" b="0" dirty="0" err="1" smtClean="0"/>
              <a:t>Peron</a:t>
            </a:r>
            <a:r>
              <a:rPr lang="es-ES" sz="2000" b="0" dirty="0" smtClean="0"/>
              <a:t> (1895-1974)</a:t>
            </a:r>
            <a:endParaRPr lang="es-ES" sz="2000" b="0" dirty="0"/>
          </a:p>
        </p:txBody>
      </p:sp>
      <p:pic>
        <p:nvPicPr>
          <p:cNvPr id="10" name="Segnaposto contenuto 9" descr="21086_juan-domingo-peron.jpeg"/>
          <p:cNvPicPr>
            <a:picLocks noGrp="1" noChangeAspect="1"/>
          </p:cNvPicPr>
          <p:nvPr>
            <p:ph sz="quarter" idx="4"/>
          </p:nvPr>
        </p:nvPicPr>
        <p:blipFill>
          <a:blip r:embed="rId3" cstate="print"/>
          <a:stretch>
            <a:fillRect/>
          </a:stretch>
        </p:blipFill>
        <p:spPr>
          <a:xfrm>
            <a:off x="5436096" y="2170456"/>
            <a:ext cx="2592288" cy="3830968"/>
          </a:xfrm>
        </p:spPr>
      </p:pic>
      <p:sp>
        <p:nvSpPr>
          <p:cNvPr id="8" name="Segnaposto numero diapositiva 7"/>
          <p:cNvSpPr>
            <a:spLocks noGrp="1"/>
          </p:cNvSpPr>
          <p:nvPr>
            <p:ph type="sldNum" sz="quarter" idx="12"/>
          </p:nvPr>
        </p:nvSpPr>
        <p:spPr/>
        <p:txBody>
          <a:bodyPr/>
          <a:lstStyle/>
          <a:p>
            <a:fld id="{4D397563-F4FC-4B2B-A469-CD8D6F3C26B6}" type="slidenum">
              <a:rPr lang="it-IT" smtClean="0"/>
              <a:pPr/>
              <a:t>3</a:t>
            </a:fld>
            <a:endParaRPr lang="it-IT"/>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30</a:t>
            </a:fld>
            <a:endParaRPr lang="it-IT"/>
          </a:p>
        </p:txBody>
      </p:sp>
      <p:pic>
        <p:nvPicPr>
          <p:cNvPr id="1026" name="Picture 2" descr="https://ilclassicistaentusiasta.files.wordpress.com/2017/06/cnosso.jpg?w=850"/>
          <p:cNvPicPr>
            <a:picLocks noChangeAspect="1" noChangeArrowheads="1"/>
          </p:cNvPicPr>
          <p:nvPr/>
        </p:nvPicPr>
        <p:blipFill>
          <a:blip r:embed="rId2" cstate="print"/>
          <a:srcRect/>
          <a:stretch>
            <a:fillRect/>
          </a:stretch>
        </p:blipFill>
        <p:spPr bwMode="auto">
          <a:xfrm>
            <a:off x="1156270" y="332656"/>
            <a:ext cx="6728098" cy="6158189"/>
          </a:xfrm>
          <a:prstGeom prst="rect">
            <a:avLst/>
          </a:prstGeom>
          <a:noFill/>
        </p:spPr>
      </p:pic>
      <p:sp>
        <p:nvSpPr>
          <p:cNvPr id="4" name="CasellaDiTesto 3"/>
          <p:cNvSpPr txBox="1"/>
          <p:nvPr/>
        </p:nvSpPr>
        <p:spPr>
          <a:xfrm>
            <a:off x="1115616" y="5517232"/>
            <a:ext cx="6768752" cy="950625"/>
          </a:xfrm>
          <a:prstGeom prst="rect">
            <a:avLst/>
          </a:prstGeom>
          <a:noFill/>
        </p:spPr>
        <p:txBody>
          <a:bodyPr wrap="square" rtlCol="0">
            <a:spAutoFit/>
          </a:bodyPr>
          <a:lstStyle/>
          <a:p>
            <a:r>
              <a:rPr lang="es-ES" sz="2800" b="1" dirty="0" smtClean="0">
                <a:solidFill>
                  <a:srgbClr val="FFFF00"/>
                </a:solidFill>
              </a:rPr>
              <a:t>Civilización minoica, Creta. 3000-1200 a.C.</a:t>
            </a:r>
          </a:p>
          <a:p>
            <a:r>
              <a:rPr lang="es-ES" sz="2800" b="1" dirty="0" smtClean="0">
                <a:solidFill>
                  <a:srgbClr val="FFFF00"/>
                </a:solidFill>
              </a:rPr>
              <a:t>Cultura matriarcal.</a:t>
            </a:r>
            <a:endParaRPr lang="es-ES" sz="2800"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31</a:t>
            </a:fld>
            <a:endParaRPr lang="it-IT"/>
          </a:p>
        </p:txBody>
      </p:sp>
      <p:pic>
        <p:nvPicPr>
          <p:cNvPr id="3" name="Immagine 2" descr="Risultati immagini per CRET MINOICA DIOS TORO"/>
          <p:cNvPicPr/>
          <p:nvPr/>
        </p:nvPicPr>
        <p:blipFill>
          <a:blip r:embed="rId2" cstate="print"/>
          <a:srcRect/>
          <a:stretch>
            <a:fillRect/>
          </a:stretch>
        </p:blipFill>
        <p:spPr bwMode="auto">
          <a:xfrm>
            <a:off x="611560" y="332656"/>
            <a:ext cx="7920880" cy="5472608"/>
          </a:xfrm>
          <a:prstGeom prst="rect">
            <a:avLst/>
          </a:prstGeom>
          <a:noFill/>
          <a:ln w="9525">
            <a:noFill/>
            <a:miter lim="800000"/>
            <a:headEnd/>
            <a:tailEnd/>
          </a:ln>
        </p:spPr>
      </p:pic>
      <p:sp>
        <p:nvSpPr>
          <p:cNvPr id="4" name="Rettangolo 3"/>
          <p:cNvSpPr/>
          <p:nvPr/>
        </p:nvSpPr>
        <p:spPr>
          <a:xfrm>
            <a:off x="0" y="5877272"/>
            <a:ext cx="9144000" cy="707886"/>
          </a:xfrm>
          <a:prstGeom prst="rect">
            <a:avLst/>
          </a:prstGeom>
        </p:spPr>
        <p:txBody>
          <a:bodyPr wrap="square">
            <a:spAutoFit/>
          </a:bodyPr>
          <a:lstStyle/>
          <a:p>
            <a:pPr algn="ctr"/>
            <a:r>
              <a:rPr lang="es-ES" sz="2000" b="1" dirty="0" smtClean="0"/>
              <a:t>Fresco de la </a:t>
            </a:r>
            <a:r>
              <a:rPr lang="es-ES" sz="2000" b="1" dirty="0" err="1" smtClean="0"/>
              <a:t>taurocatapsia</a:t>
            </a:r>
            <a:r>
              <a:rPr lang="es-ES" sz="2000" b="1" dirty="0" smtClean="0"/>
              <a:t> </a:t>
            </a:r>
            <a:r>
              <a:rPr lang="es-ES" sz="2000" dirty="0" smtClean="0"/>
              <a:t>o</a:t>
            </a:r>
            <a:r>
              <a:rPr lang="es-ES" sz="2000" b="1" dirty="0" smtClean="0"/>
              <a:t> </a:t>
            </a:r>
            <a:r>
              <a:rPr lang="it-IT" sz="2000" dirty="0" smtClean="0"/>
              <a:t>del salto del toro. </a:t>
            </a:r>
            <a:r>
              <a:rPr lang="es-ES" sz="2000" dirty="0" smtClean="0"/>
              <a:t>Muestra a un acróbata sobre un toro con dos mujeres acróbatas a los lados.  1450 a.C. Museo Arqueológico de </a:t>
            </a:r>
            <a:r>
              <a:rPr lang="es-ES" sz="2000" dirty="0" err="1" smtClean="0"/>
              <a:t>Heraclión</a:t>
            </a:r>
            <a:endParaRPr lang="it-IT"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32</a:t>
            </a:fld>
            <a:endParaRPr lang="it-IT"/>
          </a:p>
        </p:txBody>
      </p:sp>
      <p:pic>
        <p:nvPicPr>
          <p:cNvPr id="3" name="Immagine 2" descr="Risultati immagini per creta diosa madre"/>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pic>
        <p:nvPicPr>
          <p:cNvPr id="5" name="Immagine 4" descr="Risultati immagini per CRET MINOICA DIOS TORO"/>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sp>
        <p:nvSpPr>
          <p:cNvPr id="6" name="CasellaDiTesto 5"/>
          <p:cNvSpPr txBox="1"/>
          <p:nvPr/>
        </p:nvSpPr>
        <p:spPr>
          <a:xfrm>
            <a:off x="0" y="5877272"/>
            <a:ext cx="4644008" cy="954107"/>
          </a:xfrm>
          <a:prstGeom prst="rect">
            <a:avLst/>
          </a:prstGeom>
          <a:noFill/>
        </p:spPr>
        <p:txBody>
          <a:bodyPr wrap="square" rtlCol="0">
            <a:spAutoFit/>
          </a:bodyPr>
          <a:lstStyle/>
          <a:p>
            <a:r>
              <a:rPr lang="es-ES" sz="2800" b="1" dirty="0" smtClean="0">
                <a:solidFill>
                  <a:srgbClr val="FFFF00"/>
                </a:solidFill>
              </a:rPr>
              <a:t>Diosa de las serpientes o una sacerdotisa. 1600 a.C.</a:t>
            </a:r>
            <a:endParaRPr lang="es-ES" sz="2800" b="1" dirty="0">
              <a:solidFill>
                <a:srgbClr val="FFFF00"/>
              </a:solidFill>
            </a:endParaRPr>
          </a:p>
        </p:txBody>
      </p:sp>
      <p:sp>
        <p:nvSpPr>
          <p:cNvPr id="7" name="CasellaDiTesto 6"/>
          <p:cNvSpPr txBox="1"/>
          <p:nvPr/>
        </p:nvSpPr>
        <p:spPr>
          <a:xfrm>
            <a:off x="4536504" y="5877272"/>
            <a:ext cx="4644008" cy="954107"/>
          </a:xfrm>
          <a:prstGeom prst="rect">
            <a:avLst/>
          </a:prstGeom>
          <a:noFill/>
        </p:spPr>
        <p:txBody>
          <a:bodyPr wrap="square" rtlCol="0">
            <a:spAutoFit/>
          </a:bodyPr>
          <a:lstStyle/>
          <a:p>
            <a:r>
              <a:rPr lang="es-ES" sz="2800" b="1" dirty="0" smtClean="0">
                <a:solidFill>
                  <a:schemeClr val="bg1"/>
                </a:solidFill>
              </a:rPr>
              <a:t>Ritón de esteatita con forma de cabeza de toro.</a:t>
            </a:r>
            <a:endParaRPr lang="es-ES" sz="28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33</a:t>
            </a:fld>
            <a:endParaRPr lang="it-IT"/>
          </a:p>
        </p:txBody>
      </p:sp>
      <p:pic>
        <p:nvPicPr>
          <p:cNvPr id="57346" name="Picture 2" descr="minotauro"/>
          <p:cNvPicPr>
            <a:picLocks noChangeAspect="1" noChangeArrowheads="1"/>
          </p:cNvPicPr>
          <p:nvPr/>
        </p:nvPicPr>
        <p:blipFill>
          <a:blip r:embed="rId2" cstate="print"/>
          <a:srcRect/>
          <a:stretch>
            <a:fillRect/>
          </a:stretch>
        </p:blipFill>
        <p:spPr bwMode="auto">
          <a:xfrm>
            <a:off x="1835696" y="207440"/>
            <a:ext cx="5669831" cy="5669832"/>
          </a:xfrm>
          <a:prstGeom prst="rect">
            <a:avLst/>
          </a:prstGeom>
          <a:noFill/>
        </p:spPr>
      </p:pic>
      <p:sp>
        <p:nvSpPr>
          <p:cNvPr id="4" name="CasellaDiTesto 3"/>
          <p:cNvSpPr txBox="1"/>
          <p:nvPr/>
        </p:nvSpPr>
        <p:spPr>
          <a:xfrm>
            <a:off x="0" y="5910371"/>
            <a:ext cx="9144000" cy="830997"/>
          </a:xfrm>
          <a:prstGeom prst="rect">
            <a:avLst/>
          </a:prstGeom>
          <a:noFill/>
        </p:spPr>
        <p:txBody>
          <a:bodyPr wrap="square" rtlCol="0">
            <a:spAutoFit/>
          </a:bodyPr>
          <a:lstStyle/>
          <a:p>
            <a:pPr algn="ctr"/>
            <a:r>
              <a:rPr lang="es-ES" sz="2400" dirty="0" smtClean="0"/>
              <a:t>El Toro fue sustituido por el </a:t>
            </a:r>
            <a:r>
              <a:rPr lang="es-ES" sz="2400" dirty="0" err="1" smtClean="0"/>
              <a:t>Minotauro</a:t>
            </a:r>
            <a:r>
              <a:rPr lang="es-ES" sz="2400" dirty="0" smtClean="0"/>
              <a:t> (Toro de Minos) hijo de Pasífae y el Toro de Creta, una caricatura griega del mismo.</a:t>
            </a:r>
            <a:endParaRPr lang="es-E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s-ES" sz="3600" b="1" dirty="0" smtClean="0"/>
              <a:t>1. Esclavitud en la antigua Grecia, cultura patriarcal.</a:t>
            </a:r>
            <a:endParaRPr lang="es-ES" sz="3600" b="1"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34</a:t>
            </a:fld>
            <a:endParaRPr lang="it-IT"/>
          </a:p>
        </p:txBody>
      </p:sp>
      <p:pic>
        <p:nvPicPr>
          <p:cNvPr id="5" name="Immagine 4" descr="https://upload.wikimedia.org/wikipedia/commons/thumb/b/b6/Aias_Kassandra_Louvre_G458.jpg/220px-Aias_Kassandra_Louvre_G458.jpg"/>
          <p:cNvPicPr/>
          <p:nvPr/>
        </p:nvPicPr>
        <p:blipFill>
          <a:blip r:embed="rId2" cstate="print"/>
          <a:srcRect/>
          <a:stretch>
            <a:fillRect/>
          </a:stretch>
        </p:blipFill>
        <p:spPr bwMode="auto">
          <a:xfrm>
            <a:off x="323528" y="1628800"/>
            <a:ext cx="4968552" cy="4941168"/>
          </a:xfrm>
          <a:prstGeom prst="rect">
            <a:avLst/>
          </a:prstGeom>
          <a:noFill/>
          <a:ln w="9525">
            <a:noFill/>
            <a:miter lim="800000"/>
            <a:headEnd/>
            <a:tailEnd/>
          </a:ln>
        </p:spPr>
      </p:pic>
      <p:sp>
        <p:nvSpPr>
          <p:cNvPr id="6" name="Rettangolo 5"/>
          <p:cNvSpPr/>
          <p:nvPr/>
        </p:nvSpPr>
        <p:spPr>
          <a:xfrm>
            <a:off x="5364089" y="3212977"/>
            <a:ext cx="3362818" cy="461665"/>
          </a:xfrm>
          <a:prstGeom prst="rect">
            <a:avLst/>
          </a:prstGeom>
        </p:spPr>
        <p:txBody>
          <a:bodyPr wrap="square">
            <a:spAutoFit/>
          </a:bodyPr>
          <a:lstStyle/>
          <a:p>
            <a:r>
              <a:rPr lang="es-ES" sz="2400" dirty="0" smtClean="0"/>
              <a:t>Mujeres botín de guerra.</a:t>
            </a:r>
            <a:endParaRPr lang="it-IT"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35</a:t>
            </a:fld>
            <a:endParaRPr lang="it-IT"/>
          </a:p>
        </p:txBody>
      </p:sp>
      <p:pic>
        <p:nvPicPr>
          <p:cNvPr id="3" name="Immagine 2" descr="Risultati immagini per grecia numero esclavos censo  317 ac."/>
          <p:cNvPicPr/>
          <p:nvPr/>
        </p:nvPicPr>
        <p:blipFill>
          <a:blip r:embed="rId2" cstate="print"/>
          <a:srcRect/>
          <a:stretch>
            <a:fillRect/>
          </a:stretch>
        </p:blipFill>
        <p:spPr bwMode="auto">
          <a:xfrm>
            <a:off x="611560" y="1340768"/>
            <a:ext cx="3672408" cy="5112568"/>
          </a:xfrm>
          <a:prstGeom prst="rect">
            <a:avLst/>
          </a:prstGeom>
          <a:noFill/>
          <a:ln w="9525">
            <a:noFill/>
            <a:miter lim="800000"/>
            <a:headEnd/>
            <a:tailEnd/>
          </a:ln>
        </p:spPr>
      </p:pic>
      <p:sp>
        <p:nvSpPr>
          <p:cNvPr id="4" name="Titolo 1"/>
          <p:cNvSpPr txBox="1">
            <a:spLocks/>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dirty="0" smtClean="0">
                <a:latin typeface="+mj-lt"/>
                <a:ea typeface="+mj-ea"/>
                <a:cs typeface="+mj-cs"/>
              </a:rPr>
              <a:t>2. Esclavitud en la antigua Grecia, cultura patriarcal</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ttangolo 4"/>
          <p:cNvSpPr/>
          <p:nvPr/>
        </p:nvSpPr>
        <p:spPr>
          <a:xfrm>
            <a:off x="4788024" y="2996953"/>
            <a:ext cx="3938883" cy="461665"/>
          </a:xfrm>
          <a:prstGeom prst="rect">
            <a:avLst/>
          </a:prstGeom>
        </p:spPr>
        <p:txBody>
          <a:bodyPr wrap="square">
            <a:spAutoFit/>
          </a:bodyPr>
          <a:lstStyle/>
          <a:p>
            <a:r>
              <a:rPr lang="es-ES" sz="2400" dirty="0" smtClean="0"/>
              <a:t>Esclavos en trabajo agrícola.</a:t>
            </a:r>
            <a:endParaRPr lang="it-IT"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36</a:t>
            </a:fld>
            <a:endParaRPr lang="it-IT"/>
          </a:p>
        </p:txBody>
      </p:sp>
      <p:pic>
        <p:nvPicPr>
          <p:cNvPr id="58372" name="Picture 4" descr="https://upload.wikimedia.org/wikipedia/commons/thumb/9/90/Praxiteles%2C_Aphrodite_of_Knidos%2C_350_BC%2C_Plaster_cast%2C_Hostinn%C3%A9%2C_188460.jpg/800px-Praxiteles%2C_Aphrodite_of_Knidos%2C_350_BC%2C_Plaster_cast%2C_Hostinn%C3%A9%2C_188460.jpg"/>
          <p:cNvPicPr>
            <a:picLocks noChangeAspect="1" noChangeArrowheads="1"/>
          </p:cNvPicPr>
          <p:nvPr/>
        </p:nvPicPr>
        <p:blipFill>
          <a:blip r:embed="rId2" cstate="print"/>
          <a:srcRect/>
          <a:stretch>
            <a:fillRect/>
          </a:stretch>
        </p:blipFill>
        <p:spPr bwMode="auto">
          <a:xfrm>
            <a:off x="395536" y="260648"/>
            <a:ext cx="4128458" cy="6192688"/>
          </a:xfrm>
          <a:prstGeom prst="rect">
            <a:avLst/>
          </a:prstGeom>
          <a:noFill/>
        </p:spPr>
      </p:pic>
      <p:sp>
        <p:nvSpPr>
          <p:cNvPr id="5" name="Rettangolo 4"/>
          <p:cNvSpPr/>
          <p:nvPr/>
        </p:nvSpPr>
        <p:spPr>
          <a:xfrm>
            <a:off x="4644008" y="1052736"/>
            <a:ext cx="4499992" cy="2246769"/>
          </a:xfrm>
          <a:prstGeom prst="rect">
            <a:avLst/>
          </a:prstGeom>
        </p:spPr>
        <p:txBody>
          <a:bodyPr wrap="square">
            <a:spAutoFit/>
          </a:bodyPr>
          <a:lstStyle/>
          <a:p>
            <a:r>
              <a:rPr lang="es-ES" sz="2800" dirty="0" smtClean="0"/>
              <a:t>Afrodita de "</a:t>
            </a:r>
            <a:r>
              <a:rPr lang="es-ES" sz="2800" dirty="0" err="1" smtClean="0"/>
              <a:t>Cnido</a:t>
            </a:r>
            <a:r>
              <a:rPr lang="es-ES" sz="2800" dirty="0" smtClean="0"/>
              <a:t>“,</a:t>
            </a:r>
          </a:p>
          <a:p>
            <a:r>
              <a:rPr lang="es-ES" sz="2800" dirty="0" smtClean="0"/>
              <a:t>Museo Nacional de Roma; copia de un original de </a:t>
            </a:r>
            <a:r>
              <a:rPr lang="es-ES" sz="2800" dirty="0" err="1" smtClean="0"/>
              <a:t>Praxiteles</a:t>
            </a:r>
            <a:r>
              <a:rPr lang="es-ES" sz="2800" dirty="0" smtClean="0"/>
              <a:t>.</a:t>
            </a:r>
          </a:p>
          <a:p>
            <a:r>
              <a:rPr lang="es-ES" sz="2800" dirty="0" smtClean="0"/>
              <a:t>(siglo IV a.C.)</a:t>
            </a:r>
            <a:endParaRPr lang="es-E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5000"/>
            <a:lum/>
          </a:blip>
          <a:srcRect/>
          <a:tile tx="0" ty="0" sx="100000" sy="100000" flip="none" algn="tl"/>
        </a:blip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37</a:t>
            </a:fld>
            <a:endParaRPr lang="it-IT"/>
          </a:p>
        </p:txBody>
      </p:sp>
      <p:pic>
        <p:nvPicPr>
          <p:cNvPr id="60418" name="Picture 2" descr="https://upload.wikimedia.org/wikipedia/commons/thumb/a/ae/Dem%C3%A9ter_tipo_Madrid-Capitolio_%28Museo_del_Prado%29_01.jpg/320px-Dem%C3%A9ter_tipo_Madrid-Capitolio_%28Museo_del_Prado%29_01.jpg"/>
          <p:cNvPicPr>
            <a:picLocks noChangeAspect="1" noChangeArrowheads="1"/>
          </p:cNvPicPr>
          <p:nvPr/>
        </p:nvPicPr>
        <p:blipFill>
          <a:blip r:embed="rId3" cstate="print"/>
          <a:srcRect/>
          <a:stretch>
            <a:fillRect/>
          </a:stretch>
        </p:blipFill>
        <p:spPr bwMode="auto">
          <a:xfrm>
            <a:off x="539552" y="188640"/>
            <a:ext cx="3600400" cy="6412022"/>
          </a:xfrm>
          <a:prstGeom prst="rect">
            <a:avLst/>
          </a:prstGeom>
          <a:noFill/>
        </p:spPr>
      </p:pic>
      <p:sp>
        <p:nvSpPr>
          <p:cNvPr id="4" name="Rettangolo 3"/>
          <p:cNvSpPr/>
          <p:nvPr/>
        </p:nvSpPr>
        <p:spPr>
          <a:xfrm>
            <a:off x="4427984" y="1052736"/>
            <a:ext cx="4536504" cy="2246769"/>
          </a:xfrm>
          <a:prstGeom prst="rect">
            <a:avLst/>
          </a:prstGeom>
        </p:spPr>
        <p:txBody>
          <a:bodyPr wrap="square">
            <a:spAutoFit/>
          </a:bodyPr>
          <a:lstStyle/>
          <a:p>
            <a:r>
              <a:rPr lang="es-ES" sz="2800" dirty="0" smtClean="0"/>
              <a:t>Estatua romana de </a:t>
            </a:r>
            <a:r>
              <a:rPr lang="es-ES" sz="2800" dirty="0" err="1" smtClean="0"/>
              <a:t>Demetra</a:t>
            </a:r>
            <a:r>
              <a:rPr lang="es-ES" sz="2800" dirty="0" smtClean="0"/>
              <a:t>.</a:t>
            </a:r>
          </a:p>
          <a:p>
            <a:r>
              <a:rPr lang="es-ES" sz="2800" dirty="0" smtClean="0"/>
              <a:t>(s. III, Museo del Prado, Madrid, España).</a:t>
            </a:r>
          </a:p>
          <a:p>
            <a:r>
              <a:rPr lang="es-ES" sz="2800" dirty="0" smtClean="0"/>
              <a:t>Diosa del grano y la agricultura.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1520" y="0"/>
            <a:ext cx="4245868" cy="900410"/>
          </a:xfrm>
        </p:spPr>
        <p:txBody>
          <a:bodyPr>
            <a:noAutofit/>
          </a:bodyPr>
          <a:lstStyle/>
          <a:p>
            <a:pPr>
              <a:spcBef>
                <a:spcPts val="0"/>
              </a:spcBef>
            </a:pPr>
            <a:r>
              <a:rPr lang="es-AR" dirty="0" smtClean="0"/>
              <a:t>Adán y Eva </a:t>
            </a:r>
            <a:r>
              <a:rPr lang="it-IT" b="0" dirty="0" err="1" smtClean="0"/>
              <a:t>Hieronymus</a:t>
            </a:r>
            <a:r>
              <a:rPr lang="it-IT" b="0" dirty="0" smtClean="0"/>
              <a:t> Bosch. </a:t>
            </a:r>
          </a:p>
          <a:p>
            <a:pPr>
              <a:spcBef>
                <a:spcPts val="0"/>
              </a:spcBef>
            </a:pPr>
            <a:r>
              <a:rPr lang="it-IT" b="0" dirty="0" err="1" smtClean="0"/>
              <a:t>El</a:t>
            </a:r>
            <a:r>
              <a:rPr lang="it-IT" b="0" dirty="0" smtClean="0"/>
              <a:t> Bosco. (1453-1516)</a:t>
            </a:r>
          </a:p>
        </p:txBody>
      </p:sp>
      <p:sp>
        <p:nvSpPr>
          <p:cNvPr id="5" name="Segnaposto testo 4"/>
          <p:cNvSpPr>
            <a:spLocks noGrp="1"/>
          </p:cNvSpPr>
          <p:nvPr>
            <p:ph type="body" sz="quarter" idx="3"/>
          </p:nvPr>
        </p:nvSpPr>
        <p:spPr>
          <a:xfrm>
            <a:off x="4645025" y="0"/>
            <a:ext cx="4498975" cy="900410"/>
          </a:xfrm>
        </p:spPr>
        <p:txBody>
          <a:bodyPr>
            <a:normAutofit/>
          </a:bodyPr>
          <a:lstStyle/>
          <a:p>
            <a:pPr>
              <a:spcBef>
                <a:spcPts val="0"/>
              </a:spcBef>
            </a:pPr>
            <a:r>
              <a:rPr lang="es-AR" dirty="0" smtClean="0"/>
              <a:t>Apolo</a:t>
            </a:r>
            <a:r>
              <a:rPr lang="es-AR" b="0" dirty="0" smtClean="0"/>
              <a:t> copia romana del original griego 330–320 a.C.</a:t>
            </a:r>
            <a:endParaRPr lang="es-AR" b="0" dirty="0"/>
          </a:p>
        </p:txBody>
      </p:sp>
      <p:sp>
        <p:nvSpPr>
          <p:cNvPr id="7" name="Segnaposto numero diapositiva 6"/>
          <p:cNvSpPr>
            <a:spLocks noGrp="1"/>
          </p:cNvSpPr>
          <p:nvPr>
            <p:ph type="sldNum" sz="quarter" idx="12"/>
          </p:nvPr>
        </p:nvSpPr>
        <p:spPr/>
        <p:txBody>
          <a:bodyPr/>
          <a:lstStyle/>
          <a:p>
            <a:fld id="{4D397563-F4FC-4B2B-A469-CD8D6F3C26B6}" type="slidenum">
              <a:rPr lang="it-IT" smtClean="0"/>
              <a:pPr/>
              <a:t>38</a:t>
            </a:fld>
            <a:endParaRPr lang="it-IT"/>
          </a:p>
        </p:txBody>
      </p:sp>
      <p:pic>
        <p:nvPicPr>
          <p:cNvPr id="61444" name="Picture 4" descr="Hieronymus Bosch Adam , Eve and the Tree of Knowledge from the Last Judgement Triptych The left wing Hieronymus Bosch, Jan Van Eyck, Incisioni, Schizzi, Arte Grafica, Mosaici, Sculture, Arte Della Bibbia, Trittico"/>
          <p:cNvPicPr>
            <a:picLocks noChangeAspect="1" noChangeArrowheads="1"/>
          </p:cNvPicPr>
          <p:nvPr/>
        </p:nvPicPr>
        <p:blipFill>
          <a:blip r:embed="rId2" cstate="print">
            <a:lum bright="20000"/>
          </a:blip>
          <a:srcRect/>
          <a:stretch>
            <a:fillRect/>
          </a:stretch>
        </p:blipFill>
        <p:spPr bwMode="auto">
          <a:xfrm>
            <a:off x="179512" y="958646"/>
            <a:ext cx="4370445" cy="5710714"/>
          </a:xfrm>
          <a:prstGeom prst="rect">
            <a:avLst/>
          </a:prstGeom>
          <a:noFill/>
        </p:spPr>
      </p:pic>
      <p:pic>
        <p:nvPicPr>
          <p:cNvPr id="61446" name="Picture 6" descr="File:Apolo de belvedere - vaticano.jpg"/>
          <p:cNvPicPr>
            <a:picLocks noChangeAspect="1" noChangeArrowheads="1"/>
          </p:cNvPicPr>
          <p:nvPr/>
        </p:nvPicPr>
        <p:blipFill>
          <a:blip r:embed="rId3" cstate="print">
            <a:lum bright="10000"/>
          </a:blip>
          <a:srcRect/>
          <a:stretch>
            <a:fillRect/>
          </a:stretch>
        </p:blipFill>
        <p:spPr bwMode="auto">
          <a:xfrm>
            <a:off x="4788024" y="980728"/>
            <a:ext cx="4176464" cy="566940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s-ES" sz="2400" dirty="0" smtClean="0"/>
              <a:t>Moneda del Emperador Probo, cerca de 280, con el Sol </a:t>
            </a:r>
            <a:r>
              <a:rPr lang="es-ES" sz="2400" dirty="0" err="1" smtClean="0"/>
              <a:t>Invictus</a:t>
            </a:r>
            <a:r>
              <a:rPr lang="es-ES" sz="2400" dirty="0" smtClean="0"/>
              <a:t> montando una cuadriga, y la leyenda SOL INVICTO, "al sol invicto". El Emperador (izquierda) usa una corona solar.</a:t>
            </a:r>
            <a:endParaRPr lang="it-IT" sz="2400" dirty="0"/>
          </a:p>
        </p:txBody>
      </p:sp>
      <p:sp>
        <p:nvSpPr>
          <p:cNvPr id="3" name="Segnaposto numero diapositiva 2"/>
          <p:cNvSpPr>
            <a:spLocks noGrp="1"/>
          </p:cNvSpPr>
          <p:nvPr>
            <p:ph type="sldNum" sz="quarter" idx="12"/>
          </p:nvPr>
        </p:nvSpPr>
        <p:spPr/>
        <p:txBody>
          <a:bodyPr/>
          <a:lstStyle/>
          <a:p>
            <a:fld id="{4D397563-F4FC-4B2B-A469-CD8D6F3C26B6}" type="slidenum">
              <a:rPr lang="it-IT" smtClean="0"/>
              <a:pPr/>
              <a:t>39</a:t>
            </a:fld>
            <a:endParaRPr lang="it-IT"/>
          </a:p>
        </p:txBody>
      </p:sp>
      <p:pic>
        <p:nvPicPr>
          <p:cNvPr id="1026" name="Picture 2" descr="https://upload.wikimedia.org/wikipedia/commons/b/b6/ProbusCoin.jpg"/>
          <p:cNvPicPr>
            <a:picLocks noChangeAspect="1" noChangeArrowheads="1"/>
          </p:cNvPicPr>
          <p:nvPr/>
        </p:nvPicPr>
        <p:blipFill>
          <a:blip r:embed="rId2" cstate="print"/>
          <a:srcRect/>
          <a:stretch>
            <a:fillRect/>
          </a:stretch>
        </p:blipFill>
        <p:spPr bwMode="auto">
          <a:xfrm>
            <a:off x="395536" y="2005919"/>
            <a:ext cx="8365939" cy="43034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22114"/>
          </a:xfrm>
        </p:spPr>
        <p:txBody>
          <a:bodyPr>
            <a:normAutofit/>
          </a:bodyPr>
          <a:lstStyle/>
          <a:p>
            <a:r>
              <a:rPr lang="it-IT" sz="3600" b="1" dirty="0" smtClean="0"/>
              <a:t>Eros</a:t>
            </a:r>
            <a:endParaRPr lang="it-IT" sz="3600" b="1" dirty="0"/>
          </a:p>
        </p:txBody>
      </p:sp>
      <p:sp>
        <p:nvSpPr>
          <p:cNvPr id="3" name="Segnaposto testo 2"/>
          <p:cNvSpPr>
            <a:spLocks noGrp="1"/>
          </p:cNvSpPr>
          <p:nvPr>
            <p:ph type="body" idx="1"/>
          </p:nvPr>
        </p:nvSpPr>
        <p:spPr>
          <a:xfrm>
            <a:off x="251520" y="908720"/>
            <a:ext cx="4245868" cy="1050131"/>
          </a:xfrm>
        </p:spPr>
        <p:txBody>
          <a:bodyPr anchor="t">
            <a:noAutofit/>
          </a:bodyPr>
          <a:lstStyle/>
          <a:p>
            <a:pPr algn="ctr"/>
            <a:r>
              <a:rPr lang="es-ES" sz="2000" b="0" i="1" dirty="0" smtClean="0"/>
              <a:t>Eros que acuerda el arco</a:t>
            </a:r>
            <a:r>
              <a:rPr lang="es-ES" sz="2000" b="0" dirty="0" smtClean="0"/>
              <a:t> - Copia romana en mármol del original de </a:t>
            </a:r>
            <a:r>
              <a:rPr lang="es-ES" sz="2000" b="0" dirty="0" err="1" smtClean="0"/>
              <a:t>Lisippo</a:t>
            </a:r>
            <a:r>
              <a:rPr lang="es-ES" sz="2000" b="0" dirty="0" smtClean="0"/>
              <a:t> conservada en los Museos Capitolinos de Roma.</a:t>
            </a:r>
            <a:endParaRPr lang="es-ES" sz="2000" b="0" dirty="0"/>
          </a:p>
        </p:txBody>
      </p:sp>
      <p:sp>
        <p:nvSpPr>
          <p:cNvPr id="5" name="Segnaposto testo 4"/>
          <p:cNvSpPr>
            <a:spLocks noGrp="1"/>
          </p:cNvSpPr>
          <p:nvPr>
            <p:ph type="body" sz="quarter" idx="3"/>
          </p:nvPr>
        </p:nvSpPr>
        <p:spPr>
          <a:xfrm>
            <a:off x="4645025" y="908720"/>
            <a:ext cx="3815407" cy="1050131"/>
          </a:xfrm>
        </p:spPr>
        <p:txBody>
          <a:bodyPr anchor="t">
            <a:normAutofit lnSpcReduction="10000"/>
          </a:bodyPr>
          <a:lstStyle/>
          <a:p>
            <a:pPr algn="ctr"/>
            <a:r>
              <a:rPr lang="es-ES" sz="2000" b="0" i="1" dirty="0" smtClean="0"/>
              <a:t>Eros</a:t>
            </a:r>
            <a:r>
              <a:rPr lang="es-ES" sz="2000" b="0" dirty="0" smtClean="0"/>
              <a:t> en un ánfora griega. Museo Metropolitano de Arte de</a:t>
            </a:r>
          </a:p>
          <a:p>
            <a:pPr algn="ctr"/>
            <a:r>
              <a:rPr lang="es-ES" sz="2000" b="0" dirty="0" smtClean="0"/>
              <a:t>Nueva York.</a:t>
            </a:r>
            <a:endParaRPr lang="it-IT" sz="2000" b="0" dirty="0"/>
          </a:p>
        </p:txBody>
      </p:sp>
      <p:sp>
        <p:nvSpPr>
          <p:cNvPr id="7" name="Segnaposto numero diapositiva 6"/>
          <p:cNvSpPr>
            <a:spLocks noGrp="1"/>
          </p:cNvSpPr>
          <p:nvPr>
            <p:ph type="sldNum" sz="quarter" idx="12"/>
          </p:nvPr>
        </p:nvSpPr>
        <p:spPr/>
        <p:txBody>
          <a:bodyPr/>
          <a:lstStyle/>
          <a:p>
            <a:fld id="{4D397563-F4FC-4B2B-A469-CD8D6F3C26B6}" type="slidenum">
              <a:rPr lang="it-IT" smtClean="0"/>
              <a:pPr/>
              <a:t>4</a:t>
            </a:fld>
            <a:endParaRPr lang="it-IT"/>
          </a:p>
        </p:txBody>
      </p:sp>
      <p:pic>
        <p:nvPicPr>
          <p:cNvPr id="11" name="Segnaposto contenuto 10" descr="220px-Eros_bow_Musei_Capitolini_MC410.jpg"/>
          <p:cNvPicPr>
            <a:picLocks noGrp="1" noChangeAspect="1"/>
          </p:cNvPicPr>
          <p:nvPr>
            <p:ph sz="half" idx="2"/>
          </p:nvPr>
        </p:nvPicPr>
        <p:blipFill>
          <a:blip r:embed="rId2" cstate="print"/>
          <a:stretch>
            <a:fillRect/>
          </a:stretch>
        </p:blipFill>
        <p:spPr>
          <a:xfrm>
            <a:off x="950219" y="2420888"/>
            <a:ext cx="2973709" cy="3960440"/>
          </a:xfrm>
        </p:spPr>
      </p:pic>
      <p:pic>
        <p:nvPicPr>
          <p:cNvPr id="13" name="Segnaposto contenuto 12" descr="ErosGreco.jpg"/>
          <p:cNvPicPr>
            <a:picLocks noGrp="1" noChangeAspect="1"/>
          </p:cNvPicPr>
          <p:nvPr>
            <p:ph sz="quarter" idx="4"/>
          </p:nvPr>
        </p:nvPicPr>
        <p:blipFill>
          <a:blip r:embed="rId3" cstate="print"/>
          <a:stretch>
            <a:fillRect/>
          </a:stretch>
        </p:blipFill>
        <p:spPr>
          <a:xfrm>
            <a:off x="5137852" y="2420888"/>
            <a:ext cx="2962540" cy="395128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185863" y="6092825"/>
            <a:ext cx="863600" cy="400050"/>
          </a:xfrm>
          <a:prstGeom prst="rect">
            <a:avLst/>
          </a:prstGeom>
          <a:solidFill>
            <a:schemeClr val="accent3">
              <a:lumMod val="20000"/>
              <a:lumOff val="80000"/>
            </a:schemeClr>
          </a:solidFill>
          <a:ln w="6350">
            <a:solidFill>
              <a:schemeClr val="tx1"/>
            </a:solidFill>
          </a:ln>
        </p:spPr>
        <p:txBody>
          <a:bodyPr>
            <a:spAutoFit/>
          </a:bodyPr>
          <a:lstStyle/>
          <a:p>
            <a:pPr algn="ctr" fontAlgn="auto">
              <a:spcBef>
                <a:spcPts val="0"/>
              </a:spcBef>
              <a:spcAft>
                <a:spcPts val="0"/>
              </a:spcAft>
              <a:defRPr/>
            </a:pPr>
            <a:r>
              <a:rPr lang="es-ES" sz="2000" dirty="0">
                <a:latin typeface="Aharoni" pitchFamily="2" charset="-79"/>
                <a:cs typeface="Aharoni" pitchFamily="2" charset="-79"/>
              </a:rPr>
              <a:t>Hijo</a:t>
            </a:r>
          </a:p>
        </p:txBody>
      </p:sp>
      <p:sp>
        <p:nvSpPr>
          <p:cNvPr id="19" name="CasellaDiTesto 18"/>
          <p:cNvSpPr txBox="1"/>
          <p:nvPr/>
        </p:nvSpPr>
        <p:spPr>
          <a:xfrm>
            <a:off x="2122488" y="6237288"/>
            <a:ext cx="863600" cy="400050"/>
          </a:xfrm>
          <a:prstGeom prst="rect">
            <a:avLst/>
          </a:prstGeom>
          <a:solidFill>
            <a:schemeClr val="accent1">
              <a:lumMod val="20000"/>
              <a:lumOff val="80000"/>
            </a:schemeClr>
          </a:solidFill>
          <a:ln w="6350">
            <a:solidFill>
              <a:schemeClr val="tx1"/>
            </a:solidFill>
          </a:ln>
        </p:spPr>
        <p:txBody>
          <a:bodyPr>
            <a:spAutoFit/>
          </a:bodyPr>
          <a:lstStyle/>
          <a:p>
            <a:pPr algn="ctr" fontAlgn="auto">
              <a:spcBef>
                <a:spcPts val="0"/>
              </a:spcBef>
              <a:spcAft>
                <a:spcPts val="0"/>
              </a:spcAft>
              <a:defRPr/>
            </a:pPr>
            <a:r>
              <a:rPr lang="es-ES" sz="2000" dirty="0">
                <a:latin typeface="Aharoni" pitchFamily="2" charset="-79"/>
                <a:cs typeface="Aharoni" pitchFamily="2" charset="-79"/>
              </a:rPr>
              <a:t>Hija</a:t>
            </a:r>
          </a:p>
        </p:txBody>
      </p:sp>
      <p:sp>
        <p:nvSpPr>
          <p:cNvPr id="20" name="CasellaDiTesto 19"/>
          <p:cNvSpPr txBox="1"/>
          <p:nvPr/>
        </p:nvSpPr>
        <p:spPr>
          <a:xfrm>
            <a:off x="1041400" y="1987550"/>
            <a:ext cx="3673475" cy="873125"/>
          </a:xfrm>
          <a:prstGeom prst="rect">
            <a:avLst/>
          </a:prstGeom>
          <a:solidFill>
            <a:schemeClr val="accent5">
              <a:lumMod val="40000"/>
              <a:lumOff val="60000"/>
            </a:schemeClr>
          </a:solidFill>
          <a:ln w="76200">
            <a:solidFill>
              <a:schemeClr val="tx1"/>
            </a:solidFill>
          </a:ln>
        </p:spPr>
        <p:txBody>
          <a:bodyPr/>
          <a:lstStyle/>
          <a:p>
            <a:pPr algn="ctr" fontAlgn="auto">
              <a:spcBef>
                <a:spcPts val="0"/>
              </a:spcBef>
              <a:spcAft>
                <a:spcPts val="0"/>
              </a:spcAft>
              <a:defRPr/>
            </a:pPr>
            <a:r>
              <a:rPr lang="es-ES" sz="3200" dirty="0">
                <a:latin typeface="Aharoni" pitchFamily="2" charset="-79"/>
                <a:cs typeface="Aharoni" pitchFamily="2" charset="-79"/>
              </a:rPr>
              <a:t>Poder Religioso</a:t>
            </a:r>
          </a:p>
          <a:p>
            <a:pPr algn="ctr" fontAlgn="auto">
              <a:spcBef>
                <a:spcPts val="0"/>
              </a:spcBef>
              <a:spcAft>
                <a:spcPts val="0"/>
              </a:spcAft>
              <a:defRPr/>
            </a:pPr>
            <a:r>
              <a:rPr lang="es-ES" sz="1400" b="1" dirty="0">
                <a:solidFill>
                  <a:prstClr val="black"/>
                </a:solidFill>
                <a:latin typeface="+mn-lt"/>
                <a:cs typeface="Aharoni" pitchFamily="2" charset="-79"/>
              </a:rPr>
              <a:t>(Tres Monoteísmos)</a:t>
            </a:r>
          </a:p>
        </p:txBody>
      </p:sp>
      <p:sp>
        <p:nvSpPr>
          <p:cNvPr id="21" name="CasellaDiTesto 20"/>
          <p:cNvSpPr txBox="1"/>
          <p:nvPr/>
        </p:nvSpPr>
        <p:spPr>
          <a:xfrm>
            <a:off x="1041400" y="3140075"/>
            <a:ext cx="3384550" cy="800100"/>
          </a:xfrm>
          <a:prstGeom prst="rect">
            <a:avLst/>
          </a:prstGeom>
          <a:solidFill>
            <a:schemeClr val="accent2">
              <a:lumMod val="40000"/>
              <a:lumOff val="60000"/>
            </a:schemeClr>
          </a:solidFill>
          <a:ln w="76200">
            <a:solidFill>
              <a:schemeClr val="tx1"/>
            </a:solidFill>
          </a:ln>
        </p:spPr>
        <p:txBody>
          <a:bodyPr>
            <a:spAutoFit/>
          </a:bodyPr>
          <a:lstStyle/>
          <a:p>
            <a:pPr algn="ctr" fontAlgn="auto">
              <a:spcBef>
                <a:spcPts val="0"/>
              </a:spcBef>
              <a:spcAft>
                <a:spcPts val="0"/>
              </a:spcAft>
              <a:defRPr/>
            </a:pPr>
            <a:r>
              <a:rPr lang="es-ES" sz="3200" dirty="0">
                <a:latin typeface="Aharoni" pitchFamily="2" charset="-79"/>
                <a:cs typeface="Aharoni" pitchFamily="2" charset="-79"/>
              </a:rPr>
              <a:t>Poder Político</a:t>
            </a:r>
          </a:p>
          <a:p>
            <a:pPr algn="ctr" fontAlgn="auto">
              <a:spcBef>
                <a:spcPts val="0"/>
              </a:spcBef>
              <a:spcAft>
                <a:spcPts val="0"/>
              </a:spcAft>
              <a:defRPr/>
            </a:pPr>
            <a:r>
              <a:rPr lang="es-ES" sz="1400" dirty="0">
                <a:latin typeface="Aharoni" pitchFamily="2" charset="-79"/>
                <a:cs typeface="Aharoni" pitchFamily="2" charset="-79"/>
              </a:rPr>
              <a:t>(</a:t>
            </a:r>
            <a:r>
              <a:rPr lang="es-ES" sz="1400" b="1" dirty="0">
                <a:latin typeface="+mn-lt"/>
                <a:cs typeface="Aharoni" pitchFamily="2" charset="-79"/>
              </a:rPr>
              <a:t>Consejo de Ancianos, Naci</a:t>
            </a:r>
            <a:r>
              <a:rPr lang="es-ES" sz="1400" b="1" dirty="0">
                <a:latin typeface="+mn-lt"/>
                <a:cs typeface="Arial"/>
              </a:rPr>
              <a:t>ó</a:t>
            </a:r>
            <a:r>
              <a:rPr lang="es-ES" sz="1400" b="1" dirty="0">
                <a:latin typeface="+mn-lt"/>
                <a:cs typeface="Aharoni" pitchFamily="2" charset="-79"/>
              </a:rPr>
              <a:t>n, Estado)</a:t>
            </a:r>
          </a:p>
        </p:txBody>
      </p:sp>
      <p:sp>
        <p:nvSpPr>
          <p:cNvPr id="22" name="CasellaDiTesto 21"/>
          <p:cNvSpPr txBox="1"/>
          <p:nvPr/>
        </p:nvSpPr>
        <p:spPr>
          <a:xfrm>
            <a:off x="3633788" y="5948363"/>
            <a:ext cx="1223962" cy="461962"/>
          </a:xfrm>
          <a:prstGeom prst="rect">
            <a:avLst/>
          </a:prstGeom>
          <a:solidFill>
            <a:schemeClr val="accent2">
              <a:lumMod val="20000"/>
              <a:lumOff val="80000"/>
            </a:schemeClr>
          </a:solidFill>
          <a:ln w="19050">
            <a:solidFill>
              <a:schemeClr val="tx1"/>
            </a:solidFill>
          </a:ln>
        </p:spPr>
        <p:txBody>
          <a:bodyPr>
            <a:spAutoFit/>
          </a:bodyPr>
          <a:lstStyle/>
          <a:p>
            <a:pPr algn="ctr" fontAlgn="auto">
              <a:spcBef>
                <a:spcPts val="0"/>
              </a:spcBef>
              <a:spcAft>
                <a:spcPts val="0"/>
              </a:spcAft>
              <a:defRPr/>
            </a:pPr>
            <a:r>
              <a:rPr lang="es-ES" sz="2400" dirty="0">
                <a:latin typeface="Aharoni" pitchFamily="2" charset="-79"/>
                <a:cs typeface="Aharoni" pitchFamily="2" charset="-79"/>
              </a:rPr>
              <a:t>Esposa</a:t>
            </a:r>
          </a:p>
        </p:txBody>
      </p:sp>
      <p:sp>
        <p:nvSpPr>
          <p:cNvPr id="23" name="CasellaDiTesto 22"/>
          <p:cNvSpPr txBox="1"/>
          <p:nvPr/>
        </p:nvSpPr>
        <p:spPr>
          <a:xfrm>
            <a:off x="2698750" y="5588000"/>
            <a:ext cx="1223963" cy="461963"/>
          </a:xfrm>
          <a:prstGeom prst="rect">
            <a:avLst/>
          </a:prstGeom>
          <a:solidFill>
            <a:schemeClr val="accent3">
              <a:lumMod val="40000"/>
              <a:lumOff val="60000"/>
            </a:schemeClr>
          </a:solidFill>
          <a:ln w="19050">
            <a:solidFill>
              <a:schemeClr val="tx1"/>
            </a:solidFill>
          </a:ln>
        </p:spPr>
        <p:txBody>
          <a:bodyPr>
            <a:spAutoFit/>
          </a:bodyPr>
          <a:lstStyle/>
          <a:p>
            <a:pPr algn="ctr" fontAlgn="auto">
              <a:spcBef>
                <a:spcPts val="0"/>
              </a:spcBef>
              <a:spcAft>
                <a:spcPts val="0"/>
              </a:spcAft>
              <a:defRPr/>
            </a:pPr>
            <a:r>
              <a:rPr lang="es-ES" sz="2400" dirty="0">
                <a:latin typeface="Aharoni" pitchFamily="2" charset="-79"/>
                <a:cs typeface="Aharoni" pitchFamily="2" charset="-79"/>
              </a:rPr>
              <a:t>Esposo</a:t>
            </a:r>
          </a:p>
        </p:txBody>
      </p:sp>
      <p:sp>
        <p:nvSpPr>
          <p:cNvPr id="24" name="CasellaDiTesto 23"/>
          <p:cNvSpPr txBox="1"/>
          <p:nvPr/>
        </p:nvSpPr>
        <p:spPr>
          <a:xfrm>
            <a:off x="1041400" y="4489450"/>
            <a:ext cx="2016125" cy="522288"/>
          </a:xfrm>
          <a:prstGeom prst="rect">
            <a:avLst/>
          </a:prstGeom>
          <a:solidFill>
            <a:schemeClr val="accent3">
              <a:lumMod val="60000"/>
              <a:lumOff val="40000"/>
            </a:schemeClr>
          </a:solidFill>
          <a:ln w="38100">
            <a:solidFill>
              <a:schemeClr val="tx1"/>
            </a:solidFill>
          </a:ln>
        </p:spPr>
        <p:txBody>
          <a:bodyPr>
            <a:spAutoFit/>
          </a:bodyPr>
          <a:lstStyle/>
          <a:p>
            <a:pPr algn="ctr" fontAlgn="auto">
              <a:spcBef>
                <a:spcPts val="0"/>
              </a:spcBef>
              <a:spcAft>
                <a:spcPts val="0"/>
              </a:spcAft>
              <a:defRPr/>
            </a:pPr>
            <a:r>
              <a:rPr lang="es-ES" sz="2800" dirty="0">
                <a:latin typeface="Aharoni" pitchFamily="2" charset="-79"/>
                <a:cs typeface="Aharoni" pitchFamily="2" charset="-79"/>
              </a:rPr>
              <a:t>Padre</a:t>
            </a:r>
          </a:p>
        </p:txBody>
      </p:sp>
      <p:sp>
        <p:nvSpPr>
          <p:cNvPr id="6153" name="CasellaDiTesto 10"/>
          <p:cNvSpPr txBox="1">
            <a:spLocks noChangeArrowheads="1"/>
          </p:cNvSpPr>
          <p:nvPr/>
        </p:nvSpPr>
        <p:spPr bwMode="auto">
          <a:xfrm>
            <a:off x="5865813" y="1916113"/>
            <a:ext cx="2808287" cy="369887"/>
          </a:xfrm>
          <a:prstGeom prst="rect">
            <a:avLst/>
          </a:prstGeom>
          <a:noFill/>
          <a:ln w="9525">
            <a:noFill/>
            <a:miter lim="800000"/>
            <a:headEnd/>
            <a:tailEnd/>
          </a:ln>
        </p:spPr>
        <p:txBody>
          <a:bodyPr>
            <a:spAutoFit/>
          </a:bodyPr>
          <a:lstStyle/>
          <a:p>
            <a:r>
              <a:rPr lang="es-ES" b="1">
                <a:latin typeface="Calibri" pitchFamily="34" charset="0"/>
              </a:rPr>
              <a:t>Miedo a los muertos</a:t>
            </a:r>
          </a:p>
        </p:txBody>
      </p:sp>
      <p:sp>
        <p:nvSpPr>
          <p:cNvPr id="6154" name="CasellaDiTesto 11"/>
          <p:cNvSpPr txBox="1">
            <a:spLocks noChangeArrowheads="1"/>
          </p:cNvSpPr>
          <p:nvPr/>
        </p:nvSpPr>
        <p:spPr bwMode="auto">
          <a:xfrm>
            <a:off x="5865813" y="4724400"/>
            <a:ext cx="2808287" cy="369888"/>
          </a:xfrm>
          <a:prstGeom prst="rect">
            <a:avLst/>
          </a:prstGeom>
          <a:noFill/>
          <a:ln w="9525">
            <a:noFill/>
            <a:miter lim="800000"/>
            <a:headEnd/>
            <a:tailEnd/>
          </a:ln>
        </p:spPr>
        <p:txBody>
          <a:bodyPr>
            <a:spAutoFit/>
          </a:bodyPr>
          <a:lstStyle/>
          <a:p>
            <a:r>
              <a:rPr lang="es-ES" b="1">
                <a:latin typeface="Calibri" pitchFamily="34" charset="0"/>
              </a:rPr>
              <a:t>Miedo a los vivos</a:t>
            </a:r>
          </a:p>
        </p:txBody>
      </p:sp>
      <p:sp>
        <p:nvSpPr>
          <p:cNvPr id="27" name="CasellaDiTesto 26"/>
          <p:cNvSpPr txBox="1"/>
          <p:nvPr/>
        </p:nvSpPr>
        <p:spPr>
          <a:xfrm>
            <a:off x="2625725" y="4868863"/>
            <a:ext cx="2016125" cy="522287"/>
          </a:xfrm>
          <a:prstGeom prst="rect">
            <a:avLst/>
          </a:prstGeom>
          <a:solidFill>
            <a:schemeClr val="accent2">
              <a:lumMod val="60000"/>
              <a:lumOff val="40000"/>
            </a:schemeClr>
          </a:solidFill>
          <a:ln w="38100">
            <a:solidFill>
              <a:schemeClr val="tx1"/>
            </a:solidFill>
          </a:ln>
        </p:spPr>
        <p:txBody>
          <a:bodyPr>
            <a:spAutoFit/>
          </a:bodyPr>
          <a:lstStyle/>
          <a:p>
            <a:pPr algn="ctr" fontAlgn="auto">
              <a:spcBef>
                <a:spcPts val="0"/>
              </a:spcBef>
              <a:spcAft>
                <a:spcPts val="0"/>
              </a:spcAft>
              <a:defRPr/>
            </a:pPr>
            <a:r>
              <a:rPr lang="es-ES" sz="2800">
                <a:latin typeface="Aharoni" pitchFamily="2" charset="-79"/>
                <a:cs typeface="Aharoni" pitchFamily="2" charset="-79"/>
              </a:rPr>
              <a:t>Madre</a:t>
            </a:r>
          </a:p>
        </p:txBody>
      </p:sp>
      <p:sp>
        <p:nvSpPr>
          <p:cNvPr id="28" name="Parentesi graffa chiusa 27"/>
          <p:cNvSpPr/>
          <p:nvPr/>
        </p:nvSpPr>
        <p:spPr>
          <a:xfrm>
            <a:off x="5218113" y="1123950"/>
            <a:ext cx="431800" cy="1871663"/>
          </a:xfrm>
          <a:prstGeom prst="rightBrace">
            <a:avLst>
              <a:gd name="adj1" fmla="val 8333"/>
              <a:gd name="adj2" fmla="val 50976"/>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29" name="Parentesi graffa chiusa 28"/>
          <p:cNvSpPr/>
          <p:nvPr/>
        </p:nvSpPr>
        <p:spPr>
          <a:xfrm>
            <a:off x="5218113" y="3068638"/>
            <a:ext cx="431800" cy="360045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pic>
        <p:nvPicPr>
          <p:cNvPr id="6158" name="Immagine 17" descr="3religion.jpg"/>
          <p:cNvPicPr>
            <a:picLocks noChangeAspect="1"/>
          </p:cNvPicPr>
          <p:nvPr/>
        </p:nvPicPr>
        <p:blipFill>
          <a:blip r:embed="rId3" cstate="print"/>
          <a:srcRect/>
          <a:stretch>
            <a:fillRect/>
          </a:stretch>
        </p:blipFill>
        <p:spPr bwMode="auto">
          <a:xfrm>
            <a:off x="2411413" y="1052513"/>
            <a:ext cx="822325" cy="822325"/>
          </a:xfrm>
          <a:prstGeom prst="rect">
            <a:avLst/>
          </a:prstGeom>
          <a:noFill/>
          <a:ln w="9525">
            <a:noFill/>
            <a:miter lim="800000"/>
            <a:headEnd/>
            <a:tailEnd/>
          </a:ln>
        </p:spPr>
      </p:pic>
      <p:sp>
        <p:nvSpPr>
          <p:cNvPr id="31" name="Titolo 1"/>
          <p:cNvSpPr txBox="1">
            <a:spLocks/>
          </p:cNvSpPr>
          <p:nvPr/>
        </p:nvSpPr>
        <p:spPr>
          <a:xfrm>
            <a:off x="323850" y="260350"/>
            <a:ext cx="8183563" cy="792163"/>
          </a:xfrm>
          <a:prstGeom prst="rect">
            <a:avLst/>
          </a:prstGeom>
        </p:spPr>
        <p:txBody>
          <a:bodyPr>
            <a:normAutofit/>
          </a:bodyPr>
          <a:lstStyle/>
          <a:p>
            <a:pPr algn="ctr" fontAlgn="auto">
              <a:spcAft>
                <a:spcPts val="0"/>
              </a:spcAft>
              <a:defRPr/>
            </a:pPr>
            <a:r>
              <a:rPr lang="es-ES" sz="4000" b="1" dirty="0">
                <a:solidFill>
                  <a:srgbClr val="C00000"/>
                </a:solidFill>
                <a:effectLst>
                  <a:outerShdw blurRad="53975" dist="22860" dir="5400000" algn="tl" rotWithShape="0">
                    <a:srgbClr val="000000">
                      <a:alpha val="55000"/>
                    </a:srgbClr>
                  </a:outerShdw>
                </a:effectLst>
                <a:latin typeface="+mj-lt"/>
                <a:ea typeface="+mj-ea"/>
                <a:cs typeface="+mj-cs"/>
              </a:rPr>
              <a:t>La Pirámide Patriarcal</a:t>
            </a:r>
            <a:endParaRPr lang="it-IT" sz="4000" b="1" dirty="0">
              <a:solidFill>
                <a:srgbClr val="C00000"/>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es-AR" sz="3200" b="1" dirty="0" smtClean="0"/>
              <a:t>Hegel</a:t>
            </a:r>
            <a:r>
              <a:rPr lang="es-AR" sz="2400" dirty="0" smtClean="0"/>
              <a:t> </a:t>
            </a:r>
            <a:r>
              <a:rPr lang="es-AR" sz="2400" b="1" dirty="0" smtClean="0"/>
              <a:t>(1770- 1831). </a:t>
            </a:r>
            <a:r>
              <a:rPr lang="es-AR" sz="2400" dirty="0" smtClean="0"/>
              <a:t>El amo se vuelve tal, pues arriesga la vida.</a:t>
            </a:r>
            <a:endParaRPr lang="es-AR" sz="2400"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41</a:t>
            </a:fld>
            <a:endParaRPr lang="it-IT" dirty="0"/>
          </a:p>
        </p:txBody>
      </p:sp>
      <p:pic>
        <p:nvPicPr>
          <p:cNvPr id="65538" name="Picture 2"/>
          <p:cNvPicPr>
            <a:picLocks noGrp="1" noChangeAspect="1" noChangeArrowheads="1"/>
          </p:cNvPicPr>
          <p:nvPr>
            <p:ph idx="1"/>
          </p:nvPr>
        </p:nvPicPr>
        <p:blipFill>
          <a:blip r:embed="rId2" cstate="print"/>
          <a:srcRect/>
          <a:stretch>
            <a:fillRect/>
          </a:stretch>
        </p:blipFill>
        <p:spPr bwMode="auto">
          <a:xfrm>
            <a:off x="1979712" y="1052736"/>
            <a:ext cx="3456384" cy="4924164"/>
          </a:xfrm>
          <a:prstGeom prst="rect">
            <a:avLst/>
          </a:prstGeom>
          <a:noFill/>
          <a:ln w="9525">
            <a:noFill/>
            <a:miter lim="800000"/>
            <a:headEnd/>
            <a:tailEnd/>
          </a:ln>
        </p:spPr>
      </p:pic>
      <p:sp>
        <p:nvSpPr>
          <p:cNvPr id="5" name="Titolo 1"/>
          <p:cNvSpPr txBox="1">
            <a:spLocks/>
          </p:cNvSpPr>
          <p:nvPr/>
        </p:nvSpPr>
        <p:spPr>
          <a:xfrm>
            <a:off x="1907704" y="6021288"/>
            <a:ext cx="6789440" cy="83671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dirty="0" smtClean="0">
                <a:ln>
                  <a:noFill/>
                </a:ln>
                <a:solidFill>
                  <a:schemeClr val="tx1"/>
                </a:solidFill>
                <a:effectLst/>
                <a:uLnTx/>
                <a:uFillTx/>
                <a:latin typeface="+mj-lt"/>
                <a:ea typeface="+mj-ea"/>
                <a:cs typeface="+mj-cs"/>
              </a:rPr>
              <a:t>La mujer la arriesga</a:t>
            </a:r>
            <a:r>
              <a:rPr kumimoji="0" lang="es-ES" sz="2400" b="1" i="0" u="none" strike="noStrike" kern="1200" cap="none" spc="0" normalizeH="0" dirty="0" smtClean="0">
                <a:ln>
                  <a:noFill/>
                </a:ln>
                <a:solidFill>
                  <a:schemeClr val="tx1"/>
                </a:solidFill>
                <a:effectLst/>
                <a:uLnTx/>
                <a:uFillTx/>
                <a:latin typeface="+mj-lt"/>
                <a:ea typeface="+mj-ea"/>
                <a:cs typeface="+mj-cs"/>
              </a:rPr>
              <a:t> hasta hoy, en el parto.</a:t>
            </a:r>
            <a:endParaRPr kumimoji="0" lang="es-ES" sz="2400" b="1" i="0" u="none" strike="noStrike" kern="1200" cap="none" spc="0" normalizeH="0" baseline="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Segnaposto contenuto 7"/>
          <p:cNvSpPr>
            <a:spLocks noGrp="1"/>
          </p:cNvSpPr>
          <p:nvPr>
            <p:ph sz="quarter" idx="4"/>
          </p:nvPr>
        </p:nvSpPr>
        <p:spPr>
          <a:xfrm>
            <a:off x="4211959" y="0"/>
            <a:ext cx="4536505" cy="6858000"/>
          </a:xfrm>
        </p:spPr>
        <p:txBody>
          <a:bodyPr/>
          <a:lstStyle/>
          <a:p>
            <a:pPr marL="0" indent="324000" algn="just">
              <a:buNone/>
            </a:pPr>
            <a:endParaRPr lang="it-IT" dirty="0" smtClean="0"/>
          </a:p>
          <a:p>
            <a:pPr marL="0" indent="324000" algn="just">
              <a:buNone/>
            </a:pPr>
            <a:r>
              <a:rPr lang="es-ES" sz="2800" dirty="0" smtClean="0"/>
              <a:t>“El atractivo del principio materno es exaltado en un mundo lleno de violencia donde la mujer cuida generosamente al hijo, fruto de su cuerpo, aprendiendo anticipadamente al hombre, a preocuparse amorosamente del Otro, fuera de los limites del Yo individual.”</a:t>
            </a:r>
            <a:endParaRPr lang="es-ES" sz="2800" dirty="0"/>
          </a:p>
        </p:txBody>
      </p:sp>
      <p:sp>
        <p:nvSpPr>
          <p:cNvPr id="2" name="Segnaposto numero diapositiva 1"/>
          <p:cNvSpPr>
            <a:spLocks noGrp="1"/>
          </p:cNvSpPr>
          <p:nvPr>
            <p:ph type="sldNum" sz="quarter" idx="12"/>
          </p:nvPr>
        </p:nvSpPr>
        <p:spPr/>
        <p:txBody>
          <a:bodyPr/>
          <a:lstStyle/>
          <a:p>
            <a:fld id="{4D397563-F4FC-4B2B-A469-CD8D6F3C26B6}" type="slidenum">
              <a:rPr lang="it-IT" smtClean="0"/>
              <a:pPr/>
              <a:t>42</a:t>
            </a:fld>
            <a:endParaRPr lang="it-IT" dirty="0"/>
          </a:p>
        </p:txBody>
      </p:sp>
      <p:pic>
        <p:nvPicPr>
          <p:cNvPr id="1026" name="Picture 2" descr="https://i.gr-assets.com/images/S/compressed.photo.goodreads.com/books/1369591994l/12984955.jpg"/>
          <p:cNvPicPr>
            <a:picLocks noChangeAspect="1" noChangeArrowheads="1"/>
          </p:cNvPicPr>
          <p:nvPr/>
        </p:nvPicPr>
        <p:blipFill>
          <a:blip r:embed="rId2" cstate="print"/>
          <a:srcRect/>
          <a:stretch>
            <a:fillRect/>
          </a:stretch>
        </p:blipFill>
        <p:spPr bwMode="auto">
          <a:xfrm>
            <a:off x="0" y="0"/>
            <a:ext cx="3851920" cy="685829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F200">
                <a:alpha val="29000"/>
              </a:srgbClr>
            </a:gs>
            <a:gs pos="45000">
              <a:srgbClr val="FF7A00"/>
            </a:gs>
            <a:gs pos="70000">
              <a:srgbClr val="FF0300"/>
            </a:gs>
            <a:gs pos="100000">
              <a:srgbClr val="4D0808"/>
            </a:gs>
          </a:gsLst>
          <a:lin ang="2400000" scaled="0"/>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04664"/>
            <a:ext cx="8291264" cy="5976664"/>
          </a:xfrm>
        </p:spPr>
        <p:txBody>
          <a:bodyPr>
            <a:normAutofit/>
          </a:bodyPr>
          <a:lstStyle/>
          <a:p>
            <a:pPr marL="0">
              <a:spcBef>
                <a:spcPts val="1800"/>
              </a:spcBef>
              <a:buNone/>
            </a:pPr>
            <a:r>
              <a:rPr lang="es-AR" dirty="0" smtClean="0"/>
              <a:t>“Los grandes crímenes, escribía Aristóteles, no se hacen por necesidad, hambre o frio, sino por deseo de placer excesivo.</a:t>
            </a:r>
          </a:p>
          <a:p>
            <a:pPr marL="0">
              <a:spcBef>
                <a:spcPts val="1800"/>
              </a:spcBef>
              <a:buNone/>
            </a:pPr>
            <a:endParaRPr lang="es-AR" dirty="0" smtClean="0"/>
          </a:p>
          <a:p>
            <a:pPr marL="0">
              <a:spcBef>
                <a:spcPts val="1800"/>
              </a:spcBef>
              <a:buNone/>
            </a:pPr>
            <a:r>
              <a:rPr lang="es-AR" dirty="0" smtClean="0"/>
              <a:t>“ El conquistador se vuelve esclavo de lo conquistado.”</a:t>
            </a:r>
          </a:p>
          <a:p>
            <a:pPr marL="0">
              <a:spcBef>
                <a:spcPts val="1800"/>
              </a:spcBef>
              <a:buNone/>
            </a:pPr>
            <a:endParaRPr lang="es-AR" dirty="0" smtClean="0"/>
          </a:p>
          <a:p>
            <a:pPr marL="0">
              <a:spcBef>
                <a:spcPts val="1800"/>
              </a:spcBef>
              <a:buNone/>
            </a:pPr>
            <a:r>
              <a:rPr lang="es-AR" dirty="0" smtClean="0"/>
              <a:t>Mas la voracidad que unida a la omnipotencia destructiva, rige en la mente primitiva.</a:t>
            </a:r>
          </a:p>
        </p:txBody>
      </p:sp>
      <p:sp>
        <p:nvSpPr>
          <p:cNvPr id="4" name="Segnaposto numero diapositiva 3"/>
          <p:cNvSpPr>
            <a:spLocks noGrp="1"/>
          </p:cNvSpPr>
          <p:nvPr>
            <p:ph type="sldNum" sz="quarter" idx="12"/>
          </p:nvPr>
        </p:nvSpPr>
        <p:spPr/>
        <p:txBody>
          <a:bodyPr/>
          <a:lstStyle/>
          <a:p>
            <a:fld id="{4D397563-F4FC-4B2B-A469-CD8D6F3C26B6}" type="slidenum">
              <a:rPr lang="it-IT" smtClean="0"/>
              <a:pPr/>
              <a:t>43</a:t>
            </a:fld>
            <a:endParaRPr lang="it-IT"/>
          </a:p>
        </p:txBody>
      </p:sp>
    </p:spTree>
  </p:cSld>
  <p:clrMapOvr>
    <a:masterClrMapping/>
  </p:clrMapOvr>
  <p:transition spd="slow">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t>Un proverbio (siglo XVII) </a:t>
            </a:r>
            <a:r>
              <a:rPr lang="it-IT" sz="2800" b="1" dirty="0" err="1" smtClean="0"/>
              <a:t>que</a:t>
            </a:r>
            <a:r>
              <a:rPr lang="it-IT" sz="2800" b="1" dirty="0" smtClean="0"/>
              <a:t> </a:t>
            </a:r>
            <a:r>
              <a:rPr lang="it-IT" sz="2800" b="1" dirty="0" err="1" smtClean="0"/>
              <a:t>circulaba</a:t>
            </a:r>
            <a:r>
              <a:rPr lang="it-IT" sz="2800" b="1" dirty="0" smtClean="0"/>
              <a:t> en </a:t>
            </a:r>
            <a:r>
              <a:rPr lang="it-IT" sz="2800" b="1" dirty="0" err="1" smtClean="0"/>
              <a:t>las</a:t>
            </a:r>
            <a:r>
              <a:rPr lang="it-IT" sz="2800" b="1" dirty="0" smtClean="0"/>
              <a:t> </a:t>
            </a:r>
            <a:r>
              <a:rPr lang="it-IT" sz="2800" b="1" dirty="0" err="1" smtClean="0"/>
              <a:t>Antillas</a:t>
            </a:r>
            <a:r>
              <a:rPr lang="it-IT" sz="2800" b="1" dirty="0" smtClean="0"/>
              <a:t>.</a:t>
            </a:r>
            <a:endParaRPr lang="it-IT" sz="2800" b="1" dirty="0"/>
          </a:p>
        </p:txBody>
      </p:sp>
      <p:sp>
        <p:nvSpPr>
          <p:cNvPr id="3" name="Segnaposto contenuto 2"/>
          <p:cNvSpPr>
            <a:spLocks noGrp="1"/>
          </p:cNvSpPr>
          <p:nvPr>
            <p:ph sz="half" idx="1"/>
          </p:nvPr>
        </p:nvSpPr>
        <p:spPr>
          <a:xfrm>
            <a:off x="107504" y="1700808"/>
            <a:ext cx="4182616" cy="4608512"/>
          </a:xfrm>
        </p:spPr>
        <p:txBody>
          <a:bodyPr>
            <a:normAutofit fontScale="92500"/>
          </a:bodyPr>
          <a:lstStyle/>
          <a:p>
            <a:pPr marL="0" indent="324000">
              <a:spcBef>
                <a:spcPts val="600"/>
              </a:spcBef>
              <a:spcAft>
                <a:spcPts val="600"/>
              </a:spcAft>
              <a:buNone/>
            </a:pPr>
            <a:r>
              <a:rPr lang="es-AR" dirty="0" smtClean="0"/>
              <a:t>“Mirar de soslayo a un indio es golpearlo, golpearlo es matarlo, golpear a un negro es alimentarlo”… </a:t>
            </a:r>
          </a:p>
          <a:p>
            <a:pPr marL="0" indent="324000">
              <a:spcBef>
                <a:spcPts val="600"/>
              </a:spcBef>
              <a:spcAft>
                <a:spcPts val="600"/>
              </a:spcAft>
              <a:buNone/>
            </a:pPr>
            <a:r>
              <a:rPr lang="es-AR" dirty="0" smtClean="0"/>
              <a:t>De </a:t>
            </a:r>
            <a:r>
              <a:rPr lang="es-AR" dirty="0" err="1" smtClean="0"/>
              <a:t>alli</a:t>
            </a:r>
            <a:r>
              <a:rPr lang="es-AR" dirty="0" smtClean="0"/>
              <a:t> se </a:t>
            </a:r>
            <a:r>
              <a:rPr lang="es-AR" dirty="0" err="1" smtClean="0"/>
              <a:t>deducia</a:t>
            </a:r>
            <a:r>
              <a:rPr lang="es-AR" dirty="0" smtClean="0"/>
              <a:t>  que  “los negros han nacido para ser esclavos”. </a:t>
            </a:r>
          </a:p>
          <a:p>
            <a:pPr marL="0" indent="324000">
              <a:spcBef>
                <a:spcPts val="600"/>
              </a:spcBef>
              <a:spcAft>
                <a:spcPts val="600"/>
              </a:spcAft>
              <a:buNone/>
            </a:pPr>
            <a:r>
              <a:rPr lang="es-AR" dirty="0" smtClean="0"/>
              <a:t>(Alonso de Sandoval. Jesuita en </a:t>
            </a:r>
            <a:r>
              <a:rPr lang="es-AR" i="1" dirty="0" smtClean="0"/>
              <a:t>Un Tratado sobre la esclavitud</a:t>
            </a:r>
            <a:r>
              <a:rPr lang="es-AR" dirty="0" smtClean="0"/>
              <a:t>. Sevilla 1627.)</a:t>
            </a:r>
            <a:endParaRPr lang="es-AR"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44</a:t>
            </a:fld>
            <a:endParaRPr lang="it-IT"/>
          </a:p>
        </p:txBody>
      </p:sp>
      <p:pic>
        <p:nvPicPr>
          <p:cNvPr id="9" name="Segnaposto contenuto 8" descr="https://i0.wp.com/historiaybiografias.com/archivos_varios2/trata_negros1.jpg"/>
          <p:cNvPicPr>
            <a:picLocks noGrp="1"/>
          </p:cNvPicPr>
          <p:nvPr>
            <p:ph sz="half" idx="2"/>
          </p:nvPr>
        </p:nvPicPr>
        <p:blipFill>
          <a:blip r:embed="rId2" cstate="print"/>
          <a:srcRect/>
          <a:stretch>
            <a:fillRect/>
          </a:stretch>
        </p:blipFill>
        <p:spPr bwMode="auto">
          <a:xfrm>
            <a:off x="4427984" y="1844824"/>
            <a:ext cx="471601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4D397563-F4FC-4B2B-A469-CD8D6F3C26B6}" type="slidenum">
              <a:rPr lang="it-IT" smtClean="0"/>
              <a:pPr/>
              <a:t>45</a:t>
            </a:fld>
            <a:endParaRPr lang="it-IT"/>
          </a:p>
        </p:txBody>
      </p:sp>
      <p:pic>
        <p:nvPicPr>
          <p:cNvPr id="6" name="Immagine 5" descr="https://pensamientosactuales.files.wordpress.com/2012/09/photo_620a.jpg?w=460&amp;h=346"/>
          <p:cNvPicPr/>
          <p:nvPr/>
        </p:nvPicPr>
        <p:blipFill>
          <a:blip r:embed="rId2" cstate="print"/>
          <a:srcRect/>
          <a:stretch>
            <a:fillRect/>
          </a:stretch>
        </p:blipFill>
        <p:spPr bwMode="auto">
          <a:xfrm>
            <a:off x="827584" y="980728"/>
            <a:ext cx="7488832" cy="5040560"/>
          </a:xfrm>
          <a:prstGeom prst="rect">
            <a:avLst/>
          </a:prstGeom>
          <a:noFill/>
          <a:ln w="9525">
            <a:noFill/>
            <a:miter lim="800000"/>
            <a:headEnd/>
            <a:tailEnd/>
          </a:ln>
        </p:spPr>
      </p:pic>
      <p:sp>
        <p:nvSpPr>
          <p:cNvPr id="7" name="CasellaDiTesto 6"/>
          <p:cNvSpPr txBox="1"/>
          <p:nvPr/>
        </p:nvSpPr>
        <p:spPr>
          <a:xfrm>
            <a:off x="1" y="6119336"/>
            <a:ext cx="9144000" cy="738664"/>
          </a:xfrm>
          <a:prstGeom prst="rect">
            <a:avLst/>
          </a:prstGeom>
          <a:noFill/>
        </p:spPr>
        <p:txBody>
          <a:bodyPr wrap="square" rtlCol="0">
            <a:spAutoFit/>
          </a:bodyPr>
          <a:lstStyle/>
          <a:p>
            <a:pPr algn="ctr"/>
            <a:r>
              <a:rPr lang="es-ES" sz="2400" dirty="0" smtClean="0"/>
              <a:t>Esclavos indígenas entregando oro a los españoles.</a:t>
            </a:r>
            <a:endParaRPr lang="it-IT" sz="2400" dirty="0" smtClean="0"/>
          </a:p>
          <a:p>
            <a:endParaRPr lang="it-IT" dirty="0"/>
          </a:p>
        </p:txBody>
      </p:sp>
      <p:sp>
        <p:nvSpPr>
          <p:cNvPr id="8" name="Titolo 1"/>
          <p:cNvSpPr txBox="1">
            <a:spLocks/>
          </p:cNvSpPr>
          <p:nvPr/>
        </p:nvSpPr>
        <p:spPr>
          <a:xfrm>
            <a:off x="0" y="260648"/>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err="1" smtClean="0">
                <a:ln>
                  <a:noFill/>
                </a:ln>
                <a:solidFill>
                  <a:schemeClr val="tx1"/>
                </a:solidFill>
                <a:effectLst/>
                <a:uLnTx/>
                <a:uFillTx/>
                <a:latin typeface="+mj-lt"/>
                <a:ea typeface="+mj-ea"/>
                <a:cs typeface="+mj-cs"/>
              </a:rPr>
              <a:t>Aborigenes</a:t>
            </a:r>
            <a:r>
              <a:rPr kumimoji="0" lang="it-IT" sz="3600" b="1" i="0" u="none" strike="noStrike" kern="1200" cap="none" spc="0" normalizeH="0" baseline="0" noProof="0" dirty="0" smtClean="0">
                <a:ln>
                  <a:noFill/>
                </a:ln>
                <a:solidFill>
                  <a:schemeClr val="tx1"/>
                </a:solidFill>
                <a:effectLst/>
                <a:uLnTx/>
                <a:uFillTx/>
                <a:latin typeface="+mj-lt"/>
                <a:ea typeface="+mj-ea"/>
                <a:cs typeface="+mj-cs"/>
              </a:rPr>
              <a:t>:</a:t>
            </a:r>
            <a:r>
              <a:rPr kumimoji="0" lang="it-IT" sz="3600" b="1" i="0" u="none" strike="noStrike" kern="1200" cap="none" spc="0" normalizeH="0" noProof="0" dirty="0" smtClean="0">
                <a:ln>
                  <a:noFill/>
                </a:ln>
                <a:solidFill>
                  <a:schemeClr val="tx1"/>
                </a:solidFill>
                <a:effectLst/>
                <a:uLnTx/>
                <a:uFillTx/>
                <a:latin typeface="+mj-lt"/>
                <a:ea typeface="+mj-ea"/>
                <a:cs typeface="+mj-cs"/>
              </a:rPr>
              <a:t> </a:t>
            </a:r>
            <a:r>
              <a:rPr kumimoji="0" lang="it-IT" sz="3600" b="1" i="0" u="none" strike="noStrike" kern="1200" cap="none" spc="0" normalizeH="0" baseline="0" noProof="0" dirty="0" err="1" smtClean="0">
                <a:ln>
                  <a:noFill/>
                </a:ln>
                <a:solidFill>
                  <a:schemeClr val="tx1"/>
                </a:solidFill>
                <a:effectLst/>
                <a:uLnTx/>
                <a:uFillTx/>
                <a:latin typeface="+mj-lt"/>
                <a:ea typeface="+mj-ea"/>
                <a:cs typeface="+mj-cs"/>
              </a:rPr>
              <a:t>esclavitud</a:t>
            </a:r>
            <a:endParaRPr kumimoji="0" lang="it-IT"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4D397563-F4FC-4B2B-A469-CD8D6F3C26B6}" type="slidenum">
              <a:rPr lang="it-IT" smtClean="0"/>
              <a:pPr/>
              <a:t>46</a:t>
            </a:fld>
            <a:endParaRPr lang="it-IT"/>
          </a:p>
        </p:txBody>
      </p:sp>
      <p:pic>
        <p:nvPicPr>
          <p:cNvPr id="6" name="Immagine 5" descr="https://vistaalpasadodeindias.files.wordpress.com/2015/07/20080801klphishbo_29_ies_lco.jpg"/>
          <p:cNvPicPr/>
          <p:nvPr/>
        </p:nvPicPr>
        <p:blipFill>
          <a:blip r:embed="rId2" cstate="print"/>
          <a:srcRect/>
          <a:stretch>
            <a:fillRect/>
          </a:stretch>
        </p:blipFill>
        <p:spPr bwMode="auto">
          <a:xfrm>
            <a:off x="971600" y="404664"/>
            <a:ext cx="7272808"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47</a:t>
            </a:fld>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0" y="879713"/>
            <a:ext cx="9144000" cy="499755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D397563-F4FC-4B2B-A469-CD8D6F3C26B6}" type="slidenum">
              <a:rPr lang="it-IT" smtClean="0"/>
              <a:pPr/>
              <a:t>48</a:t>
            </a:fld>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1932579" y="0"/>
            <a:ext cx="530371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ba, perla dei #Caraibi offre sia mare splendidI che possibilità di vivere una vacanza in perfetto stile On the Road, Tutte le offerte volo www.volagratis.com/offerte/voli/cuba  #beach #spiaggia"/>
          <p:cNvPicPr>
            <a:picLocks noChangeAspect="1" noChangeArrowheads="1"/>
          </p:cNvPicPr>
          <p:nvPr/>
        </p:nvPicPr>
        <p:blipFill>
          <a:blip r:embed="rId2" cstate="print">
            <a:lum bright="40000" contrast="-40000"/>
          </a:blip>
          <a:srcRect t="12899" b="12101"/>
          <a:stretch>
            <a:fillRect/>
          </a:stretch>
        </p:blipFill>
        <p:spPr bwMode="auto">
          <a:xfrm>
            <a:off x="0" y="0"/>
            <a:ext cx="9144000" cy="6858000"/>
          </a:xfrm>
          <a:prstGeom prst="rect">
            <a:avLst/>
          </a:prstGeom>
          <a:noFill/>
        </p:spPr>
      </p:pic>
      <p:sp>
        <p:nvSpPr>
          <p:cNvPr id="2" name="Titolo 1"/>
          <p:cNvSpPr>
            <a:spLocks noGrp="1"/>
          </p:cNvSpPr>
          <p:nvPr>
            <p:ph type="title"/>
          </p:nvPr>
        </p:nvSpPr>
        <p:spPr/>
        <p:txBody>
          <a:bodyPr/>
          <a:lstStyle/>
          <a:p>
            <a:r>
              <a:rPr lang="es-ES" b="1" dirty="0" smtClean="0"/>
              <a:t>Concluyendo</a:t>
            </a:r>
            <a:r>
              <a:rPr lang="it-IT" dirty="0" smtClean="0"/>
              <a:t>:</a:t>
            </a:r>
            <a:endParaRPr lang="it-IT" dirty="0"/>
          </a:p>
        </p:txBody>
      </p:sp>
      <p:sp>
        <p:nvSpPr>
          <p:cNvPr id="3" name="Segnaposto contenuto 2"/>
          <p:cNvSpPr>
            <a:spLocks noGrp="1"/>
          </p:cNvSpPr>
          <p:nvPr>
            <p:ph idx="1"/>
          </p:nvPr>
        </p:nvSpPr>
        <p:spPr>
          <a:xfrm>
            <a:off x="457200" y="1600200"/>
            <a:ext cx="8229600" cy="5069160"/>
          </a:xfrm>
        </p:spPr>
        <p:txBody>
          <a:bodyPr>
            <a:normAutofit fontScale="77500" lnSpcReduction="20000"/>
          </a:bodyPr>
          <a:lstStyle/>
          <a:p>
            <a:pPr marL="0" indent="324000">
              <a:spcAft>
                <a:spcPts val="600"/>
              </a:spcAft>
              <a:buNone/>
            </a:pPr>
            <a:r>
              <a:rPr lang="es-ES" b="1" dirty="0" smtClean="0"/>
              <a:t>Después de casi 6000 años de Patriarcado, el elemento cultural mas significativo hoy,  es el emergente femenino.</a:t>
            </a:r>
          </a:p>
          <a:p>
            <a:pPr marL="0" indent="324000">
              <a:spcAft>
                <a:spcPts val="600"/>
              </a:spcAft>
              <a:buNone/>
            </a:pPr>
            <a:r>
              <a:rPr lang="es-ES" b="1" dirty="0" smtClean="0"/>
              <a:t>La primera fase es lograr la paridad económica, jurídica y política de la mujer.</a:t>
            </a:r>
          </a:p>
          <a:p>
            <a:pPr marL="0" indent="324000">
              <a:spcAft>
                <a:spcPts val="600"/>
              </a:spcAft>
              <a:buNone/>
            </a:pPr>
            <a:r>
              <a:rPr lang="es-ES" b="1" dirty="0" smtClean="0"/>
              <a:t>La segunda es la afirmación de la diferencia de la mujer, entendida como reconocimiento de la identidad de genero. Iguales derechos y deberes, complementariedad y colaboración entre seres humanos.  Participación e integración.</a:t>
            </a:r>
          </a:p>
          <a:p>
            <a:pPr marL="0" algn="ctr">
              <a:buNone/>
            </a:pPr>
            <a:endParaRPr lang="es-ES" b="1" dirty="0" smtClean="0"/>
          </a:p>
          <a:p>
            <a:pPr marL="0" algn="ctr">
              <a:buNone/>
            </a:pPr>
            <a:r>
              <a:rPr lang="es-ES" b="1" dirty="0" smtClean="0"/>
              <a:t>IGUALES, HECHOS DE HUMUS, DE TIERRA. </a:t>
            </a:r>
          </a:p>
          <a:p>
            <a:pPr marL="0" algn="ctr">
              <a:buNone/>
            </a:pPr>
            <a:r>
              <a:rPr lang="es-ES" b="1" dirty="0" smtClean="0"/>
              <a:t>NO IDENTICOS. </a:t>
            </a:r>
            <a:r>
              <a:rPr lang="es-ES" b="1" i="1" dirty="0" smtClean="0"/>
              <a:t>COMO EN LA PRIMERA GENESIS FUERON CREADOS.</a:t>
            </a:r>
            <a:endParaRPr lang="es-ES" b="1" i="1" dirty="0"/>
          </a:p>
        </p:txBody>
      </p:sp>
      <p:sp>
        <p:nvSpPr>
          <p:cNvPr id="4" name="Segnaposto numero diapositiva 3"/>
          <p:cNvSpPr>
            <a:spLocks noGrp="1"/>
          </p:cNvSpPr>
          <p:nvPr>
            <p:ph type="sldNum" sz="quarter" idx="12"/>
          </p:nvPr>
        </p:nvSpPr>
        <p:spPr/>
        <p:txBody>
          <a:bodyPr/>
          <a:lstStyle/>
          <a:p>
            <a:fld id="{4D397563-F4FC-4B2B-A469-CD8D6F3C26B6}" type="slidenum">
              <a:rPr lang="it-IT" smtClean="0"/>
              <a:pPr/>
              <a:t>49</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412776"/>
          </a:xfrm>
        </p:spPr>
        <p:txBody>
          <a:bodyPr>
            <a:normAutofit/>
          </a:bodyPr>
          <a:lstStyle/>
          <a:p>
            <a:r>
              <a:rPr lang="it-IT" sz="3600" b="1" dirty="0" err="1" smtClean="0"/>
              <a:t>Thánatos</a:t>
            </a:r>
            <a:r>
              <a:rPr lang="it-IT" sz="4000" b="1" dirty="0" smtClean="0"/>
              <a:t/>
            </a:r>
            <a:br>
              <a:rPr lang="it-IT" sz="4000" b="1" dirty="0" smtClean="0"/>
            </a:br>
            <a:r>
              <a:rPr lang="es-ES" sz="2400" dirty="0" smtClean="0"/>
              <a:t>(Hermano de Hipnos, dios del sueño). Es la Muerte sin violencia vs la muerte violenta en guerra: su hermana </a:t>
            </a:r>
            <a:r>
              <a:rPr lang="es-ES" sz="2400" dirty="0" err="1" smtClean="0"/>
              <a:t>Ker</a:t>
            </a:r>
            <a:r>
              <a:rPr lang="es-ES" sz="2400" dirty="0" smtClean="0"/>
              <a:t> (</a:t>
            </a:r>
            <a:r>
              <a:rPr lang="es-ES" sz="2400" dirty="0" err="1" smtClean="0"/>
              <a:t>Kerostasia</a:t>
            </a:r>
            <a:r>
              <a:rPr lang="es-ES" sz="2400" dirty="0" smtClean="0"/>
              <a:t>).</a:t>
            </a:r>
            <a:endParaRPr lang="it-IT" sz="2400" b="1" dirty="0"/>
          </a:p>
        </p:txBody>
      </p:sp>
      <p:sp>
        <p:nvSpPr>
          <p:cNvPr id="3" name="Segnaposto testo 2"/>
          <p:cNvSpPr>
            <a:spLocks noGrp="1"/>
          </p:cNvSpPr>
          <p:nvPr>
            <p:ph type="body" idx="1"/>
          </p:nvPr>
        </p:nvSpPr>
        <p:spPr>
          <a:xfrm>
            <a:off x="457200" y="1586781"/>
            <a:ext cx="4040188" cy="1338163"/>
          </a:xfrm>
        </p:spPr>
        <p:txBody>
          <a:bodyPr anchor="t">
            <a:normAutofit fontScale="85000" lnSpcReduction="10000"/>
          </a:bodyPr>
          <a:lstStyle/>
          <a:p>
            <a:pPr algn="ctr"/>
            <a:r>
              <a:rPr lang="it-IT" b="0" dirty="0" err="1" smtClean="0"/>
              <a:t>Thánatos</a:t>
            </a:r>
            <a:r>
              <a:rPr lang="it-IT" b="0" dirty="0" smtClean="0"/>
              <a:t> </a:t>
            </a:r>
            <a:r>
              <a:rPr lang="it-IT" b="0" dirty="0" err="1" smtClean="0"/>
              <a:t>como</a:t>
            </a:r>
            <a:r>
              <a:rPr lang="it-IT" b="0" dirty="0" smtClean="0"/>
              <a:t> un </a:t>
            </a:r>
            <a:r>
              <a:rPr lang="it-IT" b="0" dirty="0" err="1" smtClean="0"/>
              <a:t>joven</a:t>
            </a:r>
            <a:r>
              <a:rPr lang="it-IT" b="0" dirty="0" smtClean="0"/>
              <a:t> </a:t>
            </a:r>
            <a:r>
              <a:rPr lang="it-IT" b="0" dirty="0" err="1" smtClean="0"/>
              <a:t>alado</a:t>
            </a:r>
            <a:r>
              <a:rPr lang="it-IT" b="0" dirty="0" smtClean="0"/>
              <a:t> </a:t>
            </a:r>
            <a:r>
              <a:rPr lang="it-IT" b="0" dirty="0" err="1" smtClean="0"/>
              <a:t>armado</a:t>
            </a:r>
            <a:r>
              <a:rPr lang="it-IT" b="0" dirty="0" smtClean="0"/>
              <a:t> de espada. </a:t>
            </a:r>
            <a:r>
              <a:rPr lang="it-IT" b="0" dirty="0" err="1" smtClean="0"/>
              <a:t>Escultura</a:t>
            </a:r>
            <a:r>
              <a:rPr lang="it-IT" b="0" dirty="0" smtClean="0"/>
              <a:t> en una </a:t>
            </a:r>
            <a:r>
              <a:rPr lang="it-IT" b="0" dirty="0" err="1" smtClean="0"/>
              <a:t>columna</a:t>
            </a:r>
            <a:r>
              <a:rPr lang="it-IT" b="0" dirty="0" smtClean="0"/>
              <a:t> del </a:t>
            </a:r>
            <a:r>
              <a:rPr lang="es-ES" b="0" dirty="0" smtClean="0"/>
              <a:t>Templo de Artemisa</a:t>
            </a:r>
            <a:r>
              <a:rPr lang="it-IT" b="0" dirty="0" smtClean="0"/>
              <a:t> en Efeso, </a:t>
            </a:r>
            <a:r>
              <a:rPr lang="es-ES" b="0" dirty="0" err="1" smtClean="0"/>
              <a:t>Turquia</a:t>
            </a:r>
            <a:r>
              <a:rPr lang="es-ES" b="0" dirty="0" smtClean="0"/>
              <a:t>, </a:t>
            </a:r>
            <a:r>
              <a:rPr lang="it-IT" b="0" dirty="0" smtClean="0"/>
              <a:t>325–300 a.C.</a:t>
            </a:r>
            <a:endParaRPr lang="es-ES" b="0" dirty="0"/>
          </a:p>
        </p:txBody>
      </p:sp>
      <p:sp>
        <p:nvSpPr>
          <p:cNvPr id="5" name="Segnaposto testo 4"/>
          <p:cNvSpPr>
            <a:spLocks noGrp="1"/>
          </p:cNvSpPr>
          <p:nvPr>
            <p:ph type="body" sz="quarter" idx="3"/>
          </p:nvPr>
        </p:nvSpPr>
        <p:spPr>
          <a:xfrm>
            <a:off x="4645025" y="1586781"/>
            <a:ext cx="4041775" cy="1338163"/>
          </a:xfrm>
        </p:spPr>
        <p:txBody>
          <a:bodyPr anchor="t">
            <a:normAutofit/>
          </a:bodyPr>
          <a:lstStyle/>
          <a:p>
            <a:pPr algn="ctr"/>
            <a:r>
              <a:rPr lang="es-ES" sz="2000" b="0" dirty="0" err="1" smtClean="0"/>
              <a:t>Lécito</a:t>
            </a:r>
            <a:r>
              <a:rPr lang="es-ES" sz="2000" b="0" dirty="0" smtClean="0"/>
              <a:t> de Hipnos y </a:t>
            </a:r>
            <a:r>
              <a:rPr lang="it-IT" sz="2000" b="0" dirty="0" err="1" smtClean="0"/>
              <a:t>Thánatos</a:t>
            </a:r>
            <a:r>
              <a:rPr lang="es-ES" sz="2000" b="0" dirty="0" smtClean="0"/>
              <a:t>. con fondo blanco del Pintor de </a:t>
            </a:r>
            <a:r>
              <a:rPr lang="es-ES" sz="2000" b="0" dirty="0" err="1" smtClean="0"/>
              <a:t>Tánatos</a:t>
            </a:r>
            <a:r>
              <a:rPr lang="es-ES" sz="2000" b="0" dirty="0" smtClean="0"/>
              <a:t>, v. 440 a. C. Museo Británico.</a:t>
            </a:r>
            <a:endParaRPr lang="es-ES" sz="2000" b="0" dirty="0"/>
          </a:p>
        </p:txBody>
      </p:sp>
      <p:pic>
        <p:nvPicPr>
          <p:cNvPr id="8" name="Segnaposto contenuto 7" descr="800px-Hypnos_Thanatos_BM_Vase_D56.jpg"/>
          <p:cNvPicPr>
            <a:picLocks noGrp="1" noChangeAspect="1"/>
          </p:cNvPicPr>
          <p:nvPr>
            <p:ph sz="quarter" idx="4"/>
          </p:nvPr>
        </p:nvPicPr>
        <p:blipFill>
          <a:blip r:embed="rId2" cstate="print"/>
          <a:stretch>
            <a:fillRect/>
          </a:stretch>
        </p:blipFill>
        <p:spPr>
          <a:xfrm>
            <a:off x="5510287" y="2996952"/>
            <a:ext cx="2374543" cy="3600400"/>
          </a:xfrm>
        </p:spPr>
      </p:pic>
      <p:sp>
        <p:nvSpPr>
          <p:cNvPr id="7" name="Segnaposto numero diapositiva 6"/>
          <p:cNvSpPr>
            <a:spLocks noGrp="1"/>
          </p:cNvSpPr>
          <p:nvPr>
            <p:ph type="sldNum" sz="quarter" idx="12"/>
          </p:nvPr>
        </p:nvSpPr>
        <p:spPr/>
        <p:txBody>
          <a:bodyPr/>
          <a:lstStyle/>
          <a:p>
            <a:fld id="{4D397563-F4FC-4B2B-A469-CD8D6F3C26B6}" type="slidenum">
              <a:rPr lang="it-IT" smtClean="0"/>
              <a:pPr/>
              <a:t>5</a:t>
            </a:fld>
            <a:endParaRPr lang="it-IT"/>
          </a:p>
        </p:txBody>
      </p:sp>
      <p:pic>
        <p:nvPicPr>
          <p:cNvPr id="9" name="Segnaposto contenuto 4" descr="https://upload.wikimedia.org/wikipedia/commons/thumb/b/b3/Column_temple_Artemis_Ephesos_BM_Sc1206_n3.jpg/220px-Column_temple_Artemis_Ephesos_BM_Sc1206_n3.jpg"/>
          <p:cNvPicPr>
            <a:picLocks noGrp="1"/>
          </p:cNvPicPr>
          <p:nvPr>
            <p:ph sz="half" idx="2"/>
          </p:nvPr>
        </p:nvPicPr>
        <p:blipFill>
          <a:blip r:embed="rId3" cstate="print"/>
          <a:srcRect/>
          <a:stretch>
            <a:fillRect/>
          </a:stretch>
        </p:blipFill>
        <p:spPr bwMode="auto">
          <a:xfrm>
            <a:off x="1187624" y="2996953"/>
            <a:ext cx="2304256" cy="3567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sld.cu/sites/www.sld.cu/files/imagen/17/img-00002928.jpg?1574646365"/>
          <p:cNvPicPr>
            <a:picLocks noChangeAspect="1" noChangeArrowheads="1"/>
          </p:cNvPicPr>
          <p:nvPr/>
        </p:nvPicPr>
        <p:blipFill>
          <a:blip r:embed="rId2" cstate="print">
            <a:lum bright="40000"/>
          </a:blip>
          <a:srcRect/>
          <a:stretch>
            <a:fillRect/>
          </a:stretch>
        </p:blipFill>
        <p:spPr bwMode="auto">
          <a:xfrm>
            <a:off x="-756592" y="0"/>
            <a:ext cx="10338689" cy="6858000"/>
          </a:xfrm>
          <a:prstGeom prst="rect">
            <a:avLst/>
          </a:prstGeom>
          <a:noFill/>
        </p:spPr>
      </p:pic>
      <p:sp>
        <p:nvSpPr>
          <p:cNvPr id="2" name="Titolo 1"/>
          <p:cNvSpPr>
            <a:spLocks noGrp="1"/>
          </p:cNvSpPr>
          <p:nvPr>
            <p:ph type="title"/>
          </p:nvPr>
        </p:nvSpPr>
        <p:spPr>
          <a:xfrm>
            <a:off x="662880" y="-27384"/>
            <a:ext cx="8229600" cy="1143000"/>
          </a:xfrm>
        </p:spPr>
        <p:txBody>
          <a:bodyPr/>
          <a:lstStyle/>
          <a:p>
            <a:r>
              <a:rPr lang="it-IT" dirty="0" smtClean="0">
                <a:solidFill>
                  <a:srgbClr val="C00000"/>
                </a:solidFill>
              </a:rPr>
              <a:t>GRACIAS</a:t>
            </a:r>
            <a:r>
              <a:rPr lang="it-IT" dirty="0" smtClean="0"/>
              <a:t> </a:t>
            </a:r>
            <a:r>
              <a:rPr lang="it-IT" dirty="0" smtClean="0">
                <a:solidFill>
                  <a:schemeClr val="accent1">
                    <a:lumMod val="75000"/>
                  </a:schemeClr>
                </a:solidFill>
              </a:rPr>
              <a:t>HISTARTMED</a:t>
            </a:r>
            <a:r>
              <a:rPr lang="it-IT" dirty="0" smtClean="0"/>
              <a:t> </a:t>
            </a:r>
            <a:r>
              <a:rPr lang="it-IT" dirty="0" smtClean="0">
                <a:solidFill>
                  <a:srgbClr val="FFFF00"/>
                </a:solidFill>
              </a:rPr>
              <a:t>2020</a:t>
            </a:r>
            <a:endParaRPr lang="it-IT" dirty="0">
              <a:solidFill>
                <a:srgbClr val="FFFF00"/>
              </a:solidFill>
            </a:endParaRPr>
          </a:p>
        </p:txBody>
      </p:sp>
      <p:sp>
        <p:nvSpPr>
          <p:cNvPr id="3" name="Segnaposto contenuto 2"/>
          <p:cNvSpPr>
            <a:spLocks noGrp="1"/>
          </p:cNvSpPr>
          <p:nvPr>
            <p:ph idx="1"/>
          </p:nvPr>
        </p:nvSpPr>
        <p:spPr>
          <a:xfrm>
            <a:off x="251520" y="6309320"/>
            <a:ext cx="7776864" cy="536923"/>
          </a:xfrm>
        </p:spPr>
        <p:txBody>
          <a:bodyPr>
            <a:normAutofit/>
          </a:bodyPr>
          <a:lstStyle/>
          <a:p>
            <a:pPr algn="r">
              <a:buNone/>
            </a:pPr>
            <a:r>
              <a:rPr lang="es-ES" sz="2800" b="1" dirty="0" err="1" smtClean="0">
                <a:solidFill>
                  <a:schemeClr val="tx1">
                    <a:lumMod val="95000"/>
                    <a:lumOff val="5000"/>
                  </a:schemeClr>
                </a:solidFill>
              </a:rPr>
              <a:t>Maria</a:t>
            </a:r>
            <a:r>
              <a:rPr lang="es-ES" sz="2800" b="1" dirty="0" smtClean="0">
                <a:solidFill>
                  <a:schemeClr val="tx1">
                    <a:lumMod val="95000"/>
                    <a:lumOff val="5000"/>
                  </a:schemeClr>
                </a:solidFill>
              </a:rPr>
              <a:t> </a:t>
            </a:r>
            <a:r>
              <a:rPr lang="es-ES" sz="2800" b="1" dirty="0" err="1" smtClean="0">
                <a:solidFill>
                  <a:schemeClr val="tx1">
                    <a:lumMod val="95000"/>
                    <a:lumOff val="5000"/>
                  </a:schemeClr>
                </a:solidFill>
              </a:rPr>
              <a:t>Gabriella</a:t>
            </a:r>
            <a:r>
              <a:rPr lang="es-ES" sz="2800" b="1" dirty="0" smtClean="0">
                <a:solidFill>
                  <a:schemeClr val="tx1">
                    <a:lumMod val="95000"/>
                    <a:lumOff val="5000"/>
                  </a:schemeClr>
                </a:solidFill>
              </a:rPr>
              <a:t> </a:t>
            </a:r>
            <a:r>
              <a:rPr lang="es-ES" sz="2800" b="1" dirty="0" err="1" smtClean="0">
                <a:solidFill>
                  <a:schemeClr val="tx1">
                    <a:lumMod val="95000"/>
                    <a:lumOff val="5000"/>
                  </a:schemeClr>
                </a:solidFill>
              </a:rPr>
              <a:t>Sartori</a:t>
            </a:r>
            <a:endParaRPr lang="es-ES" sz="2800" b="1" dirty="0" smtClean="0">
              <a:solidFill>
                <a:schemeClr val="tx1">
                  <a:lumMod val="95000"/>
                  <a:lumOff val="5000"/>
                </a:schemeClr>
              </a:solidFill>
            </a:endParaRPr>
          </a:p>
        </p:txBody>
      </p:sp>
      <p:sp>
        <p:nvSpPr>
          <p:cNvPr id="4" name="Segnaposto numero diapositiva 3"/>
          <p:cNvSpPr>
            <a:spLocks noGrp="1"/>
          </p:cNvSpPr>
          <p:nvPr>
            <p:ph type="sldNum" sz="quarter" idx="12"/>
          </p:nvPr>
        </p:nvSpPr>
        <p:spPr/>
        <p:txBody>
          <a:bodyPr/>
          <a:lstStyle/>
          <a:p>
            <a:fld id="{4D397563-F4FC-4B2B-A469-CD8D6F3C26B6}" type="slidenum">
              <a:rPr lang="it-IT" smtClean="0"/>
              <a:pPr/>
              <a:t>50</a:t>
            </a:fld>
            <a:endParaRPr lang="it-IT" dirty="0"/>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412776"/>
          </a:xfrm>
        </p:spPr>
        <p:txBody>
          <a:bodyPr>
            <a:normAutofit/>
          </a:bodyPr>
          <a:lstStyle/>
          <a:p>
            <a:r>
              <a:rPr lang="es-ES" sz="3600" b="1" dirty="0" smtClean="0"/>
              <a:t>Eón o </a:t>
            </a:r>
            <a:r>
              <a:rPr lang="es-ES" sz="3600" b="1" dirty="0" err="1" smtClean="0"/>
              <a:t>Aión</a:t>
            </a:r>
            <a:r>
              <a:rPr lang="es-ES" sz="3600" b="1" dirty="0" smtClean="0"/>
              <a:t/>
            </a:r>
            <a:br>
              <a:rPr lang="es-ES" sz="3600" b="1" dirty="0" smtClean="0"/>
            </a:br>
            <a:r>
              <a:rPr lang="es-ES" sz="2400" dirty="0" smtClean="0"/>
              <a:t>dios del Tiempo Eterno y de la prosperidad,</a:t>
            </a:r>
            <a:br>
              <a:rPr lang="es-ES" sz="2400" dirty="0" smtClean="0"/>
            </a:br>
            <a:r>
              <a:rPr lang="es-ES" sz="2400" dirty="0" smtClean="0"/>
              <a:t>no tiene comienzo ni fin.</a:t>
            </a:r>
            <a:endParaRPr lang="es-ES" sz="2400" dirty="0"/>
          </a:p>
        </p:txBody>
      </p:sp>
      <p:sp>
        <p:nvSpPr>
          <p:cNvPr id="3" name="Segnaposto testo 2"/>
          <p:cNvSpPr>
            <a:spLocks noGrp="1"/>
          </p:cNvSpPr>
          <p:nvPr>
            <p:ph type="body" idx="1"/>
          </p:nvPr>
        </p:nvSpPr>
        <p:spPr>
          <a:xfrm>
            <a:off x="0" y="1412776"/>
            <a:ext cx="4497387" cy="1224136"/>
          </a:xfrm>
        </p:spPr>
        <p:txBody>
          <a:bodyPr>
            <a:normAutofit/>
          </a:bodyPr>
          <a:lstStyle/>
          <a:p>
            <a:pPr algn="ctr"/>
            <a:r>
              <a:rPr lang="es-ES" sz="1800" b="0" dirty="0" smtClean="0"/>
              <a:t>Detalle de la placa de </a:t>
            </a:r>
            <a:r>
              <a:rPr lang="es-ES" sz="1800" b="0" dirty="0" err="1" smtClean="0"/>
              <a:t>Parabiago</a:t>
            </a:r>
            <a:r>
              <a:rPr lang="es-ES" sz="1800" b="0" dirty="0" smtClean="0"/>
              <a:t> donde se representa a Eón; </a:t>
            </a:r>
            <a:r>
              <a:rPr lang="es-ES" sz="1800" b="0" dirty="0" err="1" smtClean="0"/>
              <a:t>Tellus</a:t>
            </a:r>
            <a:r>
              <a:rPr lang="es-ES" sz="1800" b="0" dirty="0" smtClean="0"/>
              <a:t> (no se muestra en la imagen) aparece en la parte inferior de la placa, que se centra en el carro de Cibeles</a:t>
            </a:r>
            <a:endParaRPr lang="it-IT" sz="1800" b="0" dirty="0"/>
          </a:p>
        </p:txBody>
      </p:sp>
      <p:pic>
        <p:nvPicPr>
          <p:cNvPr id="8" name="Segnaposto contenuto 7" descr="Patera_di_Parabiago_-_MI_-_Museo_archeologico_-_Zodiaco_-_25-7-2003_-_Foto_Giovanni_Dall'Orto_-_25-7-2003.jpg"/>
          <p:cNvPicPr>
            <a:picLocks noGrp="1" noChangeAspect="1"/>
          </p:cNvPicPr>
          <p:nvPr>
            <p:ph sz="half" idx="2"/>
          </p:nvPr>
        </p:nvPicPr>
        <p:blipFill>
          <a:blip r:embed="rId2" cstate="print"/>
          <a:stretch>
            <a:fillRect/>
          </a:stretch>
        </p:blipFill>
        <p:spPr>
          <a:xfrm>
            <a:off x="899592" y="2780928"/>
            <a:ext cx="2788690" cy="3879280"/>
          </a:xfrm>
        </p:spPr>
      </p:pic>
      <p:sp>
        <p:nvSpPr>
          <p:cNvPr id="5" name="Segnaposto testo 4"/>
          <p:cNvSpPr>
            <a:spLocks noGrp="1"/>
          </p:cNvSpPr>
          <p:nvPr>
            <p:ph type="body" sz="quarter" idx="3"/>
          </p:nvPr>
        </p:nvSpPr>
        <p:spPr>
          <a:xfrm>
            <a:off x="4499993" y="1412776"/>
            <a:ext cx="4644007" cy="1296144"/>
          </a:xfrm>
        </p:spPr>
        <p:txBody>
          <a:bodyPr>
            <a:noAutofit/>
          </a:bodyPr>
          <a:lstStyle/>
          <a:p>
            <a:pPr algn="ctr"/>
            <a:r>
              <a:rPr lang="es-ES" sz="1800" b="0" dirty="0" smtClean="0"/>
              <a:t>Eón, </a:t>
            </a:r>
            <a:r>
              <a:rPr lang="es-ES" sz="1800" b="0" dirty="0" err="1" smtClean="0"/>
              <a:t>Tellus</a:t>
            </a:r>
            <a:r>
              <a:rPr lang="es-ES" sz="1800" b="0" dirty="0" smtClean="0"/>
              <a:t> y cuatro niños que representan las estaciones personificadas. Mosaico romano de comienzos del siglo III hallado en una villa de </a:t>
            </a:r>
            <a:r>
              <a:rPr lang="es-ES" sz="1800" b="0" dirty="0" err="1" smtClean="0"/>
              <a:t>Sentinum</a:t>
            </a:r>
            <a:r>
              <a:rPr lang="es-ES" sz="1800" b="0" dirty="0" smtClean="0"/>
              <a:t>. Gliptoteca de Múnich.</a:t>
            </a:r>
            <a:endParaRPr lang="it-IT" sz="1800" b="0" dirty="0"/>
          </a:p>
        </p:txBody>
      </p:sp>
      <p:pic>
        <p:nvPicPr>
          <p:cNvPr id="9" name="Segnaposto contenuto 8" descr="800px-Aion_mosaic_Glyptothek_Munich_W504.jpg"/>
          <p:cNvPicPr>
            <a:picLocks noGrp="1" noChangeAspect="1"/>
          </p:cNvPicPr>
          <p:nvPr>
            <p:ph sz="quarter" idx="4"/>
          </p:nvPr>
        </p:nvPicPr>
        <p:blipFill>
          <a:blip r:embed="rId3" cstate="print"/>
          <a:stretch>
            <a:fillRect/>
          </a:stretch>
        </p:blipFill>
        <p:spPr>
          <a:xfrm>
            <a:off x="4739080" y="2852936"/>
            <a:ext cx="4153400" cy="3795169"/>
          </a:xfrm>
        </p:spPr>
      </p:pic>
      <p:sp>
        <p:nvSpPr>
          <p:cNvPr id="7" name="Segnaposto numero diapositiva 6"/>
          <p:cNvSpPr>
            <a:spLocks noGrp="1"/>
          </p:cNvSpPr>
          <p:nvPr>
            <p:ph type="sldNum" sz="quarter" idx="12"/>
          </p:nvPr>
        </p:nvSpPr>
        <p:spPr/>
        <p:txBody>
          <a:bodyPr/>
          <a:lstStyle/>
          <a:p>
            <a:fld id="{4D397563-F4FC-4B2B-A469-CD8D6F3C26B6}" type="slidenum">
              <a:rPr lang="it-IT" smtClean="0"/>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97966"/>
            <a:ext cx="9144000" cy="566738"/>
          </a:xfrm>
        </p:spPr>
        <p:txBody>
          <a:bodyPr>
            <a:noAutofit/>
          </a:bodyPr>
          <a:lstStyle/>
          <a:p>
            <a:pPr algn="ctr"/>
            <a:r>
              <a:rPr lang="es-ES" sz="3600" dirty="0" smtClean="0"/>
              <a:t>Rea ofrece la piedra a Cronos</a:t>
            </a:r>
            <a:endParaRPr lang="es-ES" sz="3600" dirty="0"/>
          </a:p>
        </p:txBody>
      </p:sp>
      <p:sp>
        <p:nvSpPr>
          <p:cNvPr id="4" name="Segnaposto testo 3"/>
          <p:cNvSpPr>
            <a:spLocks noGrp="1"/>
          </p:cNvSpPr>
          <p:nvPr>
            <p:ph type="body" sz="half" idx="2"/>
          </p:nvPr>
        </p:nvSpPr>
        <p:spPr>
          <a:xfrm>
            <a:off x="0" y="6021288"/>
            <a:ext cx="9144000" cy="804862"/>
          </a:xfrm>
        </p:spPr>
        <p:txBody>
          <a:bodyPr>
            <a:noAutofit/>
          </a:bodyPr>
          <a:lstStyle/>
          <a:p>
            <a:pPr algn="ctr"/>
            <a:r>
              <a:rPr lang="it-IT" sz="2000" dirty="0" err="1" smtClean="0"/>
              <a:t>Particular</a:t>
            </a:r>
            <a:r>
              <a:rPr lang="it-IT" sz="2000" dirty="0" smtClean="0"/>
              <a:t> de un vaso en ceramica </a:t>
            </a:r>
            <a:r>
              <a:rPr lang="it-IT" sz="2000" dirty="0" err="1" smtClean="0"/>
              <a:t>atribuido</a:t>
            </a:r>
            <a:r>
              <a:rPr lang="it-IT" sz="2000" dirty="0" smtClean="0"/>
              <a:t> al </a:t>
            </a:r>
            <a:r>
              <a:rPr lang="it-IT" sz="2000" dirty="0" err="1"/>
              <a:t>p</a:t>
            </a:r>
            <a:r>
              <a:rPr lang="it-IT" sz="2000" dirty="0" err="1" smtClean="0"/>
              <a:t>intor</a:t>
            </a:r>
            <a:r>
              <a:rPr lang="it-IT" sz="2000" dirty="0" smtClean="0"/>
              <a:t> de </a:t>
            </a:r>
            <a:r>
              <a:rPr lang="it-IT" sz="2000" dirty="0" err="1" smtClean="0"/>
              <a:t>Nausica</a:t>
            </a:r>
            <a:r>
              <a:rPr lang="it-IT" sz="2000" dirty="0" smtClean="0"/>
              <a:t>, </a:t>
            </a:r>
          </a:p>
          <a:p>
            <a:pPr algn="ctr"/>
            <a:r>
              <a:rPr lang="it-IT" sz="2000" dirty="0" smtClean="0"/>
              <a:t>ca. 460–450 a.C.; </a:t>
            </a:r>
            <a:r>
              <a:rPr lang="it-IT" sz="2000" dirty="0" err="1" smtClean="0"/>
              <a:t>Metropolitan</a:t>
            </a:r>
            <a:r>
              <a:rPr lang="it-IT" sz="2000" dirty="0" smtClean="0"/>
              <a:t> </a:t>
            </a:r>
            <a:r>
              <a:rPr lang="it-IT" sz="2000" dirty="0" err="1" smtClean="0"/>
              <a:t>Museum</a:t>
            </a:r>
            <a:r>
              <a:rPr lang="it-IT" sz="2000" dirty="0" smtClean="0"/>
              <a:t> </a:t>
            </a:r>
            <a:r>
              <a:rPr lang="it-IT" sz="2000" dirty="0" err="1" smtClean="0"/>
              <a:t>of</a:t>
            </a:r>
            <a:r>
              <a:rPr lang="it-IT" sz="2000" dirty="0" smtClean="0"/>
              <a:t> Art, New York.</a:t>
            </a:r>
            <a:endParaRPr lang="it-IT" sz="2000"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7</a:t>
            </a:fld>
            <a:endParaRPr lang="it-IT"/>
          </a:p>
        </p:txBody>
      </p:sp>
      <p:pic>
        <p:nvPicPr>
          <p:cNvPr id="11" name="Immagine 10" descr="800px-Kronos_e_Rhea.jpg"/>
          <p:cNvPicPr>
            <a:picLocks noChangeAspect="1"/>
          </p:cNvPicPr>
          <p:nvPr/>
        </p:nvPicPr>
        <p:blipFill>
          <a:blip r:embed="rId2" cstate="print"/>
          <a:stretch>
            <a:fillRect/>
          </a:stretch>
        </p:blipFill>
        <p:spPr>
          <a:xfrm>
            <a:off x="2411760" y="836711"/>
            <a:ext cx="4464496" cy="508394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1920" y="4653136"/>
            <a:ext cx="5292080" cy="1290266"/>
          </a:xfrm>
        </p:spPr>
        <p:txBody>
          <a:bodyPr>
            <a:normAutofit/>
          </a:bodyPr>
          <a:lstStyle/>
          <a:p>
            <a:r>
              <a:rPr lang="es-ES" b="0" dirty="0"/>
              <a:t>RUBENS  (1577- 1640</a:t>
            </a:r>
            <a:r>
              <a:rPr lang="es-ES" b="0" dirty="0" smtClean="0"/>
              <a:t>), realizada entre 1636-38, </a:t>
            </a:r>
            <a:r>
              <a:rPr lang="es-ES" b="0" dirty="0"/>
              <a:t>Museo del </a:t>
            </a:r>
            <a:r>
              <a:rPr lang="es-ES" b="0" dirty="0" smtClean="0"/>
              <a:t>Prado. Obra creada para el pabellón de caza de Felipe IV de España (1621-1662).</a:t>
            </a:r>
            <a:endParaRPr lang="it-IT" b="0"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8</a:t>
            </a:fld>
            <a:endParaRPr lang="it-IT"/>
          </a:p>
        </p:txBody>
      </p:sp>
      <p:pic>
        <p:nvPicPr>
          <p:cNvPr id="6" name="Immagine 5" descr="SaturnoRubens.jpg"/>
          <p:cNvPicPr>
            <a:picLocks noChangeAspect="1"/>
          </p:cNvPicPr>
          <p:nvPr/>
        </p:nvPicPr>
        <p:blipFill>
          <a:blip r:embed="rId2" cstate="print"/>
          <a:stretch>
            <a:fillRect/>
          </a:stretch>
        </p:blipFill>
        <p:spPr>
          <a:xfrm>
            <a:off x="467544" y="0"/>
            <a:ext cx="3168352" cy="6888306"/>
          </a:xfrm>
          <a:prstGeom prst="rect">
            <a:avLst/>
          </a:prstGeom>
        </p:spPr>
      </p:pic>
      <p:sp>
        <p:nvSpPr>
          <p:cNvPr id="7" name="Titolo 1"/>
          <p:cNvSpPr txBox="1">
            <a:spLocks/>
          </p:cNvSpPr>
          <p:nvPr/>
        </p:nvSpPr>
        <p:spPr>
          <a:xfrm>
            <a:off x="3635896" y="0"/>
            <a:ext cx="5508104" cy="1547466"/>
          </a:xfrm>
          <a:prstGeom prst="rect">
            <a:avLst/>
          </a:prstGeom>
        </p:spPr>
        <p:txBody>
          <a:bodyPr vert="horz" lIns="91440" tIns="45720" rIns="91440" bIns="45720" rtlCol="0" anchor="b">
            <a:noAutofit/>
          </a:bodyPr>
          <a:lstStyle/>
          <a:p>
            <a:pPr lvl="0" algn="ctr">
              <a:spcBef>
                <a:spcPct val="0"/>
              </a:spcBef>
            </a:pPr>
            <a:r>
              <a:rPr lang="es-ES" sz="3600" b="1" dirty="0" smtClean="0"/>
              <a:t>Saturno, Cronos devora a sus hijos</a:t>
            </a:r>
            <a:endParaRPr kumimoji="0" lang="es-E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5814590"/>
            <a:ext cx="6552728" cy="566738"/>
          </a:xfrm>
        </p:spPr>
        <p:txBody>
          <a:bodyPr>
            <a:normAutofit/>
          </a:bodyPr>
          <a:lstStyle/>
          <a:p>
            <a:r>
              <a:rPr lang="es-ES" b="0" dirty="0" err="1"/>
              <a:t>Romanelli</a:t>
            </a:r>
            <a:r>
              <a:rPr lang="es-ES" b="0" dirty="0"/>
              <a:t>, </a:t>
            </a:r>
            <a:r>
              <a:rPr lang="es-ES" b="0" dirty="0" smtClean="0"/>
              <a:t>Italia (1610-1662), Museo Nacional de </a:t>
            </a:r>
            <a:r>
              <a:rPr lang="es-ES" b="0" dirty="0" err="1" smtClean="0"/>
              <a:t>Varsavia</a:t>
            </a:r>
            <a:r>
              <a:rPr lang="es-ES" b="0" dirty="0" smtClean="0"/>
              <a:t>.</a:t>
            </a:r>
            <a:endParaRPr lang="it-IT" b="0" dirty="0"/>
          </a:p>
        </p:txBody>
      </p:sp>
      <p:sp>
        <p:nvSpPr>
          <p:cNvPr id="5" name="Segnaposto numero diapositiva 4"/>
          <p:cNvSpPr>
            <a:spLocks noGrp="1"/>
          </p:cNvSpPr>
          <p:nvPr>
            <p:ph type="sldNum" sz="quarter" idx="12"/>
          </p:nvPr>
        </p:nvSpPr>
        <p:spPr/>
        <p:txBody>
          <a:bodyPr/>
          <a:lstStyle/>
          <a:p>
            <a:fld id="{4D397563-F4FC-4B2B-A469-CD8D6F3C26B6}" type="slidenum">
              <a:rPr lang="it-IT" smtClean="0"/>
              <a:pPr/>
              <a:t>9</a:t>
            </a:fld>
            <a:endParaRPr lang="it-IT"/>
          </a:p>
        </p:txBody>
      </p:sp>
      <p:pic>
        <p:nvPicPr>
          <p:cNvPr id="6" name="Immagine 5" descr="File:Romanelli Chronos and his child.jpg"/>
          <p:cNvPicPr/>
          <p:nvPr/>
        </p:nvPicPr>
        <p:blipFill>
          <a:blip r:embed="rId2" cstate="print"/>
          <a:srcRect/>
          <a:stretch>
            <a:fillRect/>
          </a:stretch>
        </p:blipFill>
        <p:spPr bwMode="auto">
          <a:xfrm>
            <a:off x="1259632" y="954100"/>
            <a:ext cx="6624736" cy="4851164"/>
          </a:xfrm>
          <a:prstGeom prst="rect">
            <a:avLst/>
          </a:prstGeom>
          <a:noFill/>
          <a:ln w="9525">
            <a:noFill/>
            <a:miter lim="800000"/>
            <a:headEnd/>
            <a:tailEnd/>
          </a:ln>
        </p:spPr>
      </p:pic>
      <p:sp>
        <p:nvSpPr>
          <p:cNvPr id="7" name="Titolo 1"/>
          <p:cNvSpPr txBox="1">
            <a:spLocks/>
          </p:cNvSpPr>
          <p:nvPr/>
        </p:nvSpPr>
        <p:spPr>
          <a:xfrm>
            <a:off x="0" y="0"/>
            <a:ext cx="9144000" cy="836712"/>
          </a:xfrm>
          <a:prstGeom prst="rect">
            <a:avLst/>
          </a:prstGeom>
        </p:spPr>
        <p:txBody>
          <a:bodyPr vert="horz" lIns="91440" tIns="45720" rIns="91440" bIns="45720" rtlCol="0" anchor="b">
            <a:noAutofit/>
          </a:bodyPr>
          <a:lstStyle/>
          <a:p>
            <a:pPr lvl="0" algn="ctr">
              <a:spcBef>
                <a:spcPct val="0"/>
              </a:spcBef>
            </a:pPr>
            <a:r>
              <a:rPr lang="es-ES" sz="3600" b="1" dirty="0" smtClean="0"/>
              <a:t>Cronos devora a sus hijos</a:t>
            </a:r>
            <a:endParaRPr kumimoji="0" lang="es-E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2800</TotalTime>
  <Words>2380</Words>
  <Application>Microsoft Office PowerPoint</Application>
  <PresentationFormat>Presentazione su schermo (4:3)</PresentationFormat>
  <Paragraphs>219</Paragraphs>
  <Slides>50</Slides>
  <Notes>4</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Tema di Office</vt:lpstr>
      <vt:lpstr>XI Coloquio HISTARTMED. 11-14 Marzo 2020. La Habana, Cuba.</vt:lpstr>
      <vt:lpstr>EROS, THANATOS Y EL PORQUE DE LAS GUERRAS</vt:lpstr>
      <vt:lpstr>Diapositiva 3</vt:lpstr>
      <vt:lpstr>Eros</vt:lpstr>
      <vt:lpstr>Thánatos (Hermano de Hipnos, dios del sueño). Es la Muerte sin violencia vs la muerte violenta en guerra: su hermana Ker (Kerostasia).</vt:lpstr>
      <vt:lpstr>Eón o Aión dios del Tiempo Eterno y de la prosperidad, no tiene comienzo ni fin.</vt:lpstr>
      <vt:lpstr>Rea ofrece la piedra a Cronos</vt:lpstr>
      <vt:lpstr>RUBENS  (1577- 1640), realizada entre 1636-38, Museo del Prado. Obra creada para el pabellón de caza de Felipe IV de España (1621-1662).</vt:lpstr>
      <vt:lpstr>Romanelli, Italia (1610-1662), Museo Nacional de Varsavia.</vt:lpstr>
      <vt:lpstr>Goya (1746-1828). Saturno, Cronos devora a sus hijos, realizado en 1820. Temor a ser destronado. La mas negra de las pinturas negras de Goya. Museo del Prado.</vt:lpstr>
      <vt:lpstr>Ontogénesis y Filogénesis</vt:lpstr>
      <vt:lpstr>Teoría de la recapitulación</vt:lpstr>
      <vt:lpstr>Diapositiva 13</vt:lpstr>
      <vt:lpstr>Copia de Romanes (1893) de los dibujos embriológicos de Haeckel.</vt:lpstr>
      <vt:lpstr>Evolución de la teoría de Haeckel: “evo-devo”</vt:lpstr>
      <vt:lpstr>“evo-devo” 2.</vt:lpstr>
      <vt:lpstr>Epigenetica</vt:lpstr>
      <vt:lpstr>Vida y Muerte ~ Amor y Odio</vt:lpstr>
      <vt:lpstr>Niveles de integración. “Todas las ciencias son fragmentos de una realidad única y total: todos los fenómenos se relacionan entre si”. José Bleger (1922-1972).</vt:lpstr>
      <vt:lpstr>“No puedo enseñar nada a nadie, solo puedo hacerles pensar.” Socrates</vt:lpstr>
      <vt:lpstr>Albert Camus (1913-1960)</vt:lpstr>
      <vt:lpstr>Jacques Derrida (1930-2004)</vt:lpstr>
      <vt:lpstr>Diapositiva 23</vt:lpstr>
      <vt:lpstr>Otto Fenichel (1897 - 1946) psicoanalista austríaco de la "segunda generación". </vt:lpstr>
      <vt:lpstr>Matriarcado y Patriarcado</vt:lpstr>
      <vt:lpstr>1. ¿Porqué la guerra? Aristóteles.</vt:lpstr>
      <vt:lpstr>2. ¿Porqué la guerra?</vt:lpstr>
      <vt:lpstr>3. ¿Porqué la guerra?</vt:lpstr>
      <vt:lpstr>Diapositiva 29</vt:lpstr>
      <vt:lpstr>Diapositiva 30</vt:lpstr>
      <vt:lpstr>Diapositiva 31</vt:lpstr>
      <vt:lpstr>Diapositiva 32</vt:lpstr>
      <vt:lpstr>Diapositiva 33</vt:lpstr>
      <vt:lpstr>1. Esclavitud en la antigua Grecia, cultura patriarcal.</vt:lpstr>
      <vt:lpstr>Diapositiva 35</vt:lpstr>
      <vt:lpstr>Diapositiva 36</vt:lpstr>
      <vt:lpstr>Diapositiva 37</vt:lpstr>
      <vt:lpstr>Diapositiva 38</vt:lpstr>
      <vt:lpstr>Moneda del Emperador Probo, cerca de 280, con el Sol Invictus montando una cuadriga, y la leyenda SOL INVICTO, "al sol invicto". El Emperador (izquierda) usa una corona solar.</vt:lpstr>
      <vt:lpstr>Diapositiva 40</vt:lpstr>
      <vt:lpstr>Hegel (1770- 1831). El amo se vuelve tal, pues arriesga la vida.</vt:lpstr>
      <vt:lpstr>Diapositiva 42</vt:lpstr>
      <vt:lpstr>Diapositiva 43</vt:lpstr>
      <vt:lpstr>Un proverbio (siglo XVII) que circulaba en las Antillas.</vt:lpstr>
      <vt:lpstr>Diapositiva 45</vt:lpstr>
      <vt:lpstr>Diapositiva 46</vt:lpstr>
      <vt:lpstr>Diapositiva 47</vt:lpstr>
      <vt:lpstr>Diapositiva 48</vt:lpstr>
      <vt:lpstr>Concluyendo:</vt:lpstr>
      <vt:lpstr>GRACIAS HISTARTMED 2020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Eros, Thanatos y el porqué de las guerras?</dc:title>
  <dc:creator>Gaby</dc:creator>
  <cp:lastModifiedBy>Gaby</cp:lastModifiedBy>
  <cp:revision>338</cp:revision>
  <dcterms:created xsi:type="dcterms:W3CDTF">2019-11-16T17:22:46Z</dcterms:created>
  <dcterms:modified xsi:type="dcterms:W3CDTF">2020-02-29T17:46:46Z</dcterms:modified>
</cp:coreProperties>
</file>